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4402"/>
    <a:srgbClr val="3C81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674"/>
  </p:normalViewPr>
  <p:slideViewPr>
    <p:cSldViewPr snapToGrid="0" snapToObjects="1">
      <p:cViewPr varScale="1">
        <p:scale>
          <a:sx n="98" d="100"/>
          <a:sy n="98" d="100"/>
        </p:scale>
        <p:origin x="216"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6B21-F18A-DC4E-B7EA-E0F19B84CC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E1E164E-A9D0-3D48-849B-C09FEEA3D8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A60D974-4A83-6A4C-9008-E52F8342D724}"/>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5" name="Footer Placeholder 4">
            <a:extLst>
              <a:ext uri="{FF2B5EF4-FFF2-40B4-BE49-F238E27FC236}">
                <a16:creationId xmlns:a16="http://schemas.microsoft.com/office/drawing/2014/main" id="{AE0518A3-E638-4C4E-BC86-D87DA4373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1AA67-5E5C-9A43-B016-1FCE1BEC5099}"/>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414522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4FCFA-AC37-9548-9965-D488F14E8F9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757F69C-3E5A-B24C-A360-2CDFD0446B5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C91E37-EA8F-EA45-B3C8-F769C500541E}"/>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5" name="Footer Placeholder 4">
            <a:extLst>
              <a:ext uri="{FF2B5EF4-FFF2-40B4-BE49-F238E27FC236}">
                <a16:creationId xmlns:a16="http://schemas.microsoft.com/office/drawing/2014/main" id="{763EC219-C88F-EA49-A4F5-D04D8548D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4DE34-4BEB-DD43-B6A4-395E778C3353}"/>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343369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4ECBC-44BB-9548-B6DE-0DE90619A20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459600-BD59-7F4D-BBA8-51B5E797030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191C73-EAD3-054D-B9AB-1DE20AAA372A}"/>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5" name="Footer Placeholder 4">
            <a:extLst>
              <a:ext uri="{FF2B5EF4-FFF2-40B4-BE49-F238E27FC236}">
                <a16:creationId xmlns:a16="http://schemas.microsoft.com/office/drawing/2014/main" id="{C9B4A3DE-06D8-0246-AE52-E9FD1C511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7473F8-BE2E-1C48-A83A-B3D4F7637068}"/>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179762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4CCD-CF5A-614F-85D5-7EFF20DD9A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8B59539-1D2C-D042-89D6-0B71598AC01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9AE3EB-0FE1-434F-811B-B082F7E2DC89}"/>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5" name="Footer Placeholder 4">
            <a:extLst>
              <a:ext uri="{FF2B5EF4-FFF2-40B4-BE49-F238E27FC236}">
                <a16:creationId xmlns:a16="http://schemas.microsoft.com/office/drawing/2014/main" id="{190B7AB3-3FC7-B34A-BBAB-88BEB0257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5BE63-552A-3647-947F-0C39ED0F9E79}"/>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2460286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96CD-0F6F-1E49-A570-5C6BD2CD4EB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3C333B0-53E7-794D-B8B0-A273A8379E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7EB7F45-7FCC-E940-B380-3BB8738517B4}"/>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5" name="Footer Placeholder 4">
            <a:extLst>
              <a:ext uri="{FF2B5EF4-FFF2-40B4-BE49-F238E27FC236}">
                <a16:creationId xmlns:a16="http://schemas.microsoft.com/office/drawing/2014/main" id="{27BBBB00-9E6A-8D4A-B1C5-D0C2A6ECB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58B18-ABC4-CF43-A3CD-46C00F2B25BD}"/>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103498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15EF-C2B5-5E4B-9595-EFFB598EED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4486C1E-8AE2-A94F-9F69-A496394F6F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AA0DE29-B14C-C241-975D-DF251D8B8E7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C0584BB-A550-4349-8ED4-499420CB06BD}"/>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6" name="Footer Placeholder 5">
            <a:extLst>
              <a:ext uri="{FF2B5EF4-FFF2-40B4-BE49-F238E27FC236}">
                <a16:creationId xmlns:a16="http://schemas.microsoft.com/office/drawing/2014/main" id="{E0A2588B-9094-B040-B553-B32B4702CD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AA37E-68BE-854F-BBE3-722B67177CB8}"/>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1735098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80E5-6B1E-3F44-862D-F32CB134A5E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B9C31BD-73AB-B344-82A5-E11AFFD712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AF8116D-33E7-FA4D-A764-86EAC2ED3DD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15042CE-EF01-6D4E-8608-1C7D01075B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EB23AEC-A1F1-EC41-8EFA-D33576FE044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EFD906-70D9-3740-9A29-0D10FA209B1A}"/>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8" name="Footer Placeholder 7">
            <a:extLst>
              <a:ext uri="{FF2B5EF4-FFF2-40B4-BE49-F238E27FC236}">
                <a16:creationId xmlns:a16="http://schemas.microsoft.com/office/drawing/2014/main" id="{08685493-0360-7C4C-8AC4-10203BFE9E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3CAB31-7D96-C941-A666-601DD6DBDBE7}"/>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377799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86B0-930C-6741-98D1-AB5BD3EFC1B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F4ACBC2-C009-2746-80CD-BFABD26D788D}"/>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4" name="Footer Placeholder 3">
            <a:extLst>
              <a:ext uri="{FF2B5EF4-FFF2-40B4-BE49-F238E27FC236}">
                <a16:creationId xmlns:a16="http://schemas.microsoft.com/office/drawing/2014/main" id="{BAEC4F51-E614-2F45-8658-2B2EF86A3C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575DA4-9AD6-B848-80A2-200245393915}"/>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132882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F621A-4D81-AE4D-AF13-F2D8DBB61018}"/>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3" name="Footer Placeholder 2">
            <a:extLst>
              <a:ext uri="{FF2B5EF4-FFF2-40B4-BE49-F238E27FC236}">
                <a16:creationId xmlns:a16="http://schemas.microsoft.com/office/drawing/2014/main" id="{28C574FA-A315-924C-B405-941A888CC9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82CC3D-8BF2-1C4D-9DE8-EE4A8E81E7F1}"/>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188716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4C57-A390-3142-9020-85A2EF0FD5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9880D78-DC7F-0C43-B26C-6703BD1645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F9AC3B8-2D58-3948-9799-39905AE41D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6050FC-826E-B047-A766-942E2334E05A}"/>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6" name="Footer Placeholder 5">
            <a:extLst>
              <a:ext uri="{FF2B5EF4-FFF2-40B4-BE49-F238E27FC236}">
                <a16:creationId xmlns:a16="http://schemas.microsoft.com/office/drawing/2014/main" id="{A9B04918-A1F0-4247-9B5B-50DE71A40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77483-C241-4B4F-83A0-1B04127F1D8B}"/>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160054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2AF4-5560-164D-87BD-86234B925E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2619C20-0A6E-514E-9E49-2196FE75D8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231E6D-2B86-AF4B-81BD-48953ED3D4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5C23D19-6FD6-8F46-8CB3-CB96B0A7E90F}"/>
              </a:ext>
            </a:extLst>
          </p:cNvPr>
          <p:cNvSpPr>
            <a:spLocks noGrp="1"/>
          </p:cNvSpPr>
          <p:nvPr>
            <p:ph type="dt" sz="half" idx="10"/>
          </p:nvPr>
        </p:nvSpPr>
        <p:spPr/>
        <p:txBody>
          <a:bodyPr/>
          <a:lstStyle/>
          <a:p>
            <a:fld id="{BC6CC3B1-23A7-DB48-A06A-8514995F6FD0}" type="datetimeFigureOut">
              <a:rPr lang="en-US" smtClean="0"/>
              <a:t>11/5/2021</a:t>
            </a:fld>
            <a:endParaRPr lang="en-US"/>
          </a:p>
        </p:txBody>
      </p:sp>
      <p:sp>
        <p:nvSpPr>
          <p:cNvPr id="6" name="Footer Placeholder 5">
            <a:extLst>
              <a:ext uri="{FF2B5EF4-FFF2-40B4-BE49-F238E27FC236}">
                <a16:creationId xmlns:a16="http://schemas.microsoft.com/office/drawing/2014/main" id="{57EBD8C1-601B-9B4C-BD62-0D3DCC72A1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8BA3F-F89D-BB4F-8A8E-B8571999FF09}"/>
              </a:ext>
            </a:extLst>
          </p:cNvPr>
          <p:cNvSpPr>
            <a:spLocks noGrp="1"/>
          </p:cNvSpPr>
          <p:nvPr>
            <p:ph type="sldNum" sz="quarter" idx="12"/>
          </p:nvPr>
        </p:nvSpPr>
        <p:spPr/>
        <p:txBody>
          <a:bodyPr/>
          <a:lstStyle/>
          <a:p>
            <a:fld id="{AB5DB0B1-1800-E046-BE17-E4F9DD78D9C0}" type="slidenum">
              <a:rPr lang="en-US" smtClean="0"/>
              <a:t>‹#›</a:t>
            </a:fld>
            <a:endParaRPr lang="en-US"/>
          </a:p>
        </p:txBody>
      </p:sp>
    </p:spTree>
    <p:extLst>
      <p:ext uri="{BB962C8B-B14F-4D97-AF65-F5344CB8AC3E}">
        <p14:creationId xmlns:p14="http://schemas.microsoft.com/office/powerpoint/2010/main" val="179704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500588-AB8E-0349-B250-2FB7A900A9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45B48C-BEEA-8C4A-99FE-0F4DD91E04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C2549D-3253-CE49-BA24-372D783C19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CC3B1-23A7-DB48-A06A-8514995F6FD0}" type="datetimeFigureOut">
              <a:rPr lang="en-US" smtClean="0"/>
              <a:t>11/5/2021</a:t>
            </a:fld>
            <a:endParaRPr lang="en-US"/>
          </a:p>
        </p:txBody>
      </p:sp>
      <p:sp>
        <p:nvSpPr>
          <p:cNvPr id="5" name="Footer Placeholder 4">
            <a:extLst>
              <a:ext uri="{FF2B5EF4-FFF2-40B4-BE49-F238E27FC236}">
                <a16:creationId xmlns:a16="http://schemas.microsoft.com/office/drawing/2014/main" id="{366ED85E-5DF9-2046-9843-866C80D62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FE121-7E93-A74F-A4E0-8948F39703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DB0B1-1800-E046-BE17-E4F9DD78D9C0}" type="slidenum">
              <a:rPr lang="en-US" smtClean="0"/>
              <a:t>‹#›</a:t>
            </a:fld>
            <a:endParaRPr lang="en-US"/>
          </a:p>
        </p:txBody>
      </p:sp>
    </p:spTree>
    <p:extLst>
      <p:ext uri="{BB962C8B-B14F-4D97-AF65-F5344CB8AC3E}">
        <p14:creationId xmlns:p14="http://schemas.microsoft.com/office/powerpoint/2010/main" val="4231898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en/trophy-trophies-win-winner-winning-83115/" TargetMode="External"/><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hyperlink" Target="https://pixabay.com/illustrations/cracker-congratulations-party-1245584/"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980B-329B-8D4A-B8A4-3DFFB0E5F0E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B2E8F67-4ECB-1D43-82B2-ED2D8E8006B2}"/>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41D7D776-87F6-EF48-9C0D-20593F02CF64}"/>
              </a:ext>
            </a:extLst>
          </p:cNvPr>
          <p:cNvPicPr>
            <a:picLocks noChangeAspect="1"/>
          </p:cNvPicPr>
          <p:nvPr/>
        </p:nvPicPr>
        <p:blipFill>
          <a:blip r:embed="rId2"/>
          <a:stretch>
            <a:fillRect/>
          </a:stretch>
        </p:blipFill>
        <p:spPr>
          <a:xfrm>
            <a:off x="1524000" y="260368"/>
            <a:ext cx="9798121" cy="6683339"/>
          </a:xfrm>
          <a:prstGeom prst="rect">
            <a:avLst/>
          </a:prstGeom>
        </p:spPr>
      </p:pic>
      <p:sp>
        <p:nvSpPr>
          <p:cNvPr id="10" name="TextBox 9">
            <a:extLst>
              <a:ext uri="{FF2B5EF4-FFF2-40B4-BE49-F238E27FC236}">
                <a16:creationId xmlns:a16="http://schemas.microsoft.com/office/drawing/2014/main" id="{49B7227A-BE0F-B34E-9E3C-E9C4265D5D67}"/>
              </a:ext>
            </a:extLst>
          </p:cNvPr>
          <p:cNvSpPr txBox="1"/>
          <p:nvPr/>
        </p:nvSpPr>
        <p:spPr>
          <a:xfrm>
            <a:off x="3421295" y="485365"/>
            <a:ext cx="6622936" cy="1231106"/>
          </a:xfrm>
          <a:prstGeom prst="rect">
            <a:avLst/>
          </a:prstGeom>
          <a:noFill/>
        </p:spPr>
        <p:txBody>
          <a:bodyPr wrap="square" rtlCol="0">
            <a:spAutoFit/>
          </a:bodyPr>
          <a:lstStyle/>
          <a:p>
            <a:pPr algn="ctr"/>
            <a:r>
              <a:rPr lang="en-US" sz="5400" dirty="0">
                <a:solidFill>
                  <a:srgbClr val="3C8102"/>
                </a:solidFill>
              </a:rPr>
              <a:t>Orienteering</a:t>
            </a:r>
          </a:p>
          <a:p>
            <a:pPr algn="ctr"/>
            <a:r>
              <a:rPr lang="en-US" sz="2000" dirty="0">
                <a:solidFill>
                  <a:srgbClr val="3C8102"/>
                </a:solidFill>
              </a:rPr>
              <a:t>(School sports week intra school activity 23</a:t>
            </a:r>
            <a:r>
              <a:rPr lang="en-US" sz="2000" baseline="30000" dirty="0">
                <a:solidFill>
                  <a:srgbClr val="3C8102"/>
                </a:solidFill>
              </a:rPr>
              <a:t>rd</a:t>
            </a:r>
            <a:r>
              <a:rPr lang="en-US" sz="2000" dirty="0">
                <a:solidFill>
                  <a:srgbClr val="3C8102"/>
                </a:solidFill>
              </a:rPr>
              <a:t> June 2021)</a:t>
            </a:r>
          </a:p>
        </p:txBody>
      </p:sp>
      <p:sp>
        <p:nvSpPr>
          <p:cNvPr id="4" name="TextBox 3">
            <a:extLst>
              <a:ext uri="{FF2B5EF4-FFF2-40B4-BE49-F238E27FC236}">
                <a16:creationId xmlns:a16="http://schemas.microsoft.com/office/drawing/2014/main" id="{A8F06026-298A-704B-8E25-D26A04BC1D0E}"/>
              </a:ext>
            </a:extLst>
          </p:cNvPr>
          <p:cNvSpPr txBox="1"/>
          <p:nvPr/>
        </p:nvSpPr>
        <p:spPr>
          <a:xfrm>
            <a:off x="1680754" y="4231033"/>
            <a:ext cx="9798121" cy="2308324"/>
          </a:xfrm>
          <a:prstGeom prst="rect">
            <a:avLst/>
          </a:prstGeom>
          <a:noFill/>
        </p:spPr>
        <p:txBody>
          <a:bodyPr wrap="square" rtlCol="0">
            <a:spAutoFit/>
          </a:bodyPr>
          <a:lstStyle/>
          <a:p>
            <a:r>
              <a:rPr lang="en-US" sz="2400" b="1" dirty="0">
                <a:solidFill>
                  <a:srgbClr val="FF0000"/>
                </a:solidFill>
              </a:rPr>
              <a:t>Seatown and </a:t>
            </a:r>
            <a:r>
              <a:rPr lang="en-US" sz="2400" b="1" dirty="0" err="1">
                <a:solidFill>
                  <a:srgbClr val="FF0000"/>
                </a:solidFill>
              </a:rPr>
              <a:t>Cogden</a:t>
            </a:r>
            <a:r>
              <a:rPr lang="en-US" sz="2400" b="1" dirty="0">
                <a:solidFill>
                  <a:srgbClr val="FF0000"/>
                </a:solidFill>
              </a:rPr>
              <a:t> began the day with an orienteering activity. Pupils in Seatown and </a:t>
            </a:r>
            <a:r>
              <a:rPr lang="en-US" sz="2400" b="1" dirty="0" err="1">
                <a:solidFill>
                  <a:srgbClr val="FF0000"/>
                </a:solidFill>
              </a:rPr>
              <a:t>Cogden</a:t>
            </a:r>
            <a:r>
              <a:rPr lang="en-US" sz="2400" b="1" dirty="0">
                <a:solidFill>
                  <a:srgbClr val="FF0000"/>
                </a:solidFill>
              </a:rPr>
              <a:t> were paired together. They learnt that orienteering maps have symbols that represent elements of the landscape. Each pair chose a word, matched it with the symbol to find and ran off to find it as quickly as possible before finding the next one. The aim was to find all 12 symbols somewhere in the school grounds faster than any other pair.</a:t>
            </a:r>
          </a:p>
        </p:txBody>
      </p:sp>
    </p:spTree>
    <p:extLst>
      <p:ext uri="{BB962C8B-B14F-4D97-AF65-F5344CB8AC3E}">
        <p14:creationId xmlns:p14="http://schemas.microsoft.com/office/powerpoint/2010/main" val="304338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2C644A-9A59-F641-B2A9-EDD6646CB62C}"/>
              </a:ext>
            </a:extLst>
          </p:cNvPr>
          <p:cNvPicPr>
            <a:picLocks noChangeAspect="1"/>
          </p:cNvPicPr>
          <p:nvPr/>
        </p:nvPicPr>
        <p:blipFill>
          <a:blip r:embed="rId2"/>
          <a:stretch>
            <a:fillRect/>
          </a:stretch>
        </p:blipFill>
        <p:spPr>
          <a:xfrm>
            <a:off x="-189469" y="0"/>
            <a:ext cx="12381469" cy="6858000"/>
          </a:xfrm>
          <a:prstGeom prst="rect">
            <a:avLst/>
          </a:prstGeom>
        </p:spPr>
      </p:pic>
      <p:sp>
        <p:nvSpPr>
          <p:cNvPr id="7" name="Rectangle 6">
            <a:extLst>
              <a:ext uri="{FF2B5EF4-FFF2-40B4-BE49-F238E27FC236}">
                <a16:creationId xmlns:a16="http://schemas.microsoft.com/office/drawing/2014/main" id="{43DED425-946A-114C-A668-769BC27B5E80}"/>
              </a:ext>
            </a:extLst>
          </p:cNvPr>
          <p:cNvSpPr/>
          <p:nvPr/>
        </p:nvSpPr>
        <p:spPr>
          <a:xfrm>
            <a:off x="169818" y="206078"/>
            <a:ext cx="11194868" cy="6370975"/>
          </a:xfrm>
          <a:prstGeom prst="rect">
            <a:avLst/>
          </a:prstGeom>
          <a:noFill/>
        </p:spPr>
        <p:txBody>
          <a:bodyPr wrap="square" lIns="91440" tIns="45720" rIns="91440" bIns="45720">
            <a:spAutoFit/>
          </a:bodyPr>
          <a:lstStyle/>
          <a:p>
            <a:pPr algn="ctr"/>
            <a:r>
              <a:rPr lang="en-US" sz="5400" b="1" cap="none" spc="0" dirty="0" err="1">
                <a:ln w="0"/>
                <a:solidFill>
                  <a:srgbClr val="002060"/>
                </a:solidFill>
                <a:effectLst>
                  <a:outerShdw blurRad="38100" dist="25400" dir="5400000" algn="ctr" rotWithShape="0">
                    <a:srgbClr val="6E747A">
                      <a:alpha val="43000"/>
                    </a:srgbClr>
                  </a:outerShdw>
                </a:effectLst>
              </a:rPr>
              <a:t>Multisports</a:t>
            </a:r>
            <a:endParaRPr lang="en-US" sz="5400" b="1" cap="none" spc="0" dirty="0">
              <a:ln w="0"/>
              <a:solidFill>
                <a:srgbClr val="002060"/>
              </a:solidFill>
              <a:effectLst>
                <a:outerShdw blurRad="38100" dist="25400" dir="5400000" algn="ctr" rotWithShape="0">
                  <a:srgbClr val="6E747A">
                    <a:alpha val="43000"/>
                  </a:srgbClr>
                </a:outerShdw>
              </a:effectLst>
            </a:endParaRPr>
          </a:p>
          <a:p>
            <a:pPr algn="ctr"/>
            <a:endParaRPr lang="en-US" sz="5400" b="1" dirty="0">
              <a:ln w="0"/>
              <a:solidFill>
                <a:srgbClr val="002060"/>
              </a:solidFill>
              <a:effectLst>
                <a:outerShdw blurRad="38100" dist="25400" dir="5400000" algn="ctr" rotWithShape="0">
                  <a:srgbClr val="6E747A">
                    <a:alpha val="43000"/>
                  </a:srgbClr>
                </a:outerShdw>
              </a:effectLst>
            </a:endParaRPr>
          </a:p>
          <a:p>
            <a:pPr algn="ctr"/>
            <a:endParaRPr lang="en-US" sz="5400" b="1" cap="none" spc="0" dirty="0">
              <a:ln w="0"/>
              <a:solidFill>
                <a:srgbClr val="002060"/>
              </a:solidFill>
              <a:effectLst>
                <a:outerShdw blurRad="38100" dist="25400" dir="5400000" algn="ctr" rotWithShape="0">
                  <a:srgbClr val="6E747A">
                    <a:alpha val="43000"/>
                  </a:srgbClr>
                </a:outerShdw>
              </a:effectLst>
            </a:endParaRPr>
          </a:p>
          <a:p>
            <a:pPr algn="ctr"/>
            <a:endParaRPr lang="en-US" sz="5400" b="1" dirty="0">
              <a:ln w="0"/>
              <a:solidFill>
                <a:srgbClr val="002060"/>
              </a:solidFill>
              <a:effectLst>
                <a:outerShdw blurRad="38100" dist="25400" dir="5400000" algn="ctr" rotWithShape="0">
                  <a:srgbClr val="6E747A">
                    <a:alpha val="43000"/>
                  </a:srgbClr>
                </a:outerShdw>
              </a:effectLst>
            </a:endParaRPr>
          </a:p>
          <a:p>
            <a:pPr algn="ctr"/>
            <a:endParaRPr lang="en-US" sz="5400" b="1" cap="none" spc="0" dirty="0">
              <a:ln w="0"/>
              <a:solidFill>
                <a:srgbClr val="002060"/>
              </a:solidFill>
              <a:effectLst>
                <a:outerShdw blurRad="38100" dist="25400" dir="5400000" algn="ctr" rotWithShape="0">
                  <a:srgbClr val="6E747A">
                    <a:alpha val="43000"/>
                  </a:srgbClr>
                </a:outerShdw>
              </a:effectLst>
            </a:endParaRPr>
          </a:p>
          <a:p>
            <a:pPr algn="ctr"/>
            <a:endParaRPr lang="en-US" sz="5400" b="1" cap="none" spc="0" dirty="0">
              <a:ln w="0"/>
              <a:solidFill>
                <a:srgbClr val="002060"/>
              </a:solidFill>
              <a:effectLst>
                <a:outerShdw blurRad="38100" dist="25400" dir="5400000" algn="ctr" rotWithShape="0">
                  <a:srgbClr val="6E747A">
                    <a:alpha val="43000"/>
                  </a:srgbClr>
                </a:outerShdw>
              </a:effectLst>
            </a:endParaRPr>
          </a:p>
          <a:p>
            <a:pPr algn="ctr"/>
            <a:r>
              <a:rPr lang="en-US" sz="2800" b="1" dirty="0">
                <a:ln w="0"/>
                <a:solidFill>
                  <a:srgbClr val="002060"/>
                </a:solidFill>
                <a:effectLst>
                  <a:outerShdw blurRad="38100" dist="25400" dir="5400000" algn="ctr" rotWithShape="0">
                    <a:srgbClr val="6E747A">
                      <a:alpha val="43000"/>
                    </a:srgbClr>
                  </a:outerShdw>
                </a:effectLst>
              </a:rPr>
              <a:t>This took place for the second half of the morning. All of KS2 swapped partners and completed a circuit of activities, trying to gain as many points to become the </a:t>
            </a:r>
            <a:r>
              <a:rPr lang="en-US" sz="2800" b="1" dirty="0" err="1">
                <a:ln w="0"/>
                <a:solidFill>
                  <a:srgbClr val="002060"/>
                </a:solidFill>
                <a:effectLst>
                  <a:outerShdw blurRad="38100" dist="25400" dir="5400000" algn="ctr" rotWithShape="0">
                    <a:srgbClr val="6E747A">
                      <a:alpha val="43000"/>
                    </a:srgbClr>
                  </a:outerShdw>
                </a:effectLst>
              </a:rPr>
              <a:t>multisports</a:t>
            </a:r>
            <a:r>
              <a:rPr lang="en-US" sz="2800" b="1" dirty="0">
                <a:ln w="0"/>
                <a:solidFill>
                  <a:srgbClr val="002060"/>
                </a:solidFill>
                <a:effectLst>
                  <a:outerShdw blurRad="38100" dist="25400" dir="5400000" algn="ctr" rotWithShape="0">
                    <a:srgbClr val="6E747A">
                      <a:alpha val="43000"/>
                    </a:srgbClr>
                  </a:outerShdw>
                </a:effectLst>
              </a:rPr>
              <a:t> champions.</a:t>
            </a:r>
            <a:endParaRPr lang="en-US" sz="2800" b="1" cap="none" spc="0" dirty="0">
              <a:ln w="0"/>
              <a:solidFill>
                <a:srgbClr val="00206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100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25790-F36B-014A-A4C6-BEF6A20B5188}"/>
              </a:ext>
            </a:extLst>
          </p:cNvPr>
          <p:cNvPicPr>
            <a:picLocks noChangeAspect="1"/>
          </p:cNvPicPr>
          <p:nvPr/>
        </p:nvPicPr>
        <p:blipFill>
          <a:blip r:embed="rId2"/>
          <a:stretch>
            <a:fillRect/>
          </a:stretch>
        </p:blipFill>
        <p:spPr>
          <a:xfrm>
            <a:off x="0" y="0"/>
            <a:ext cx="6433751" cy="6858000"/>
          </a:xfrm>
          <a:prstGeom prst="rect">
            <a:avLst/>
          </a:prstGeom>
        </p:spPr>
      </p:pic>
      <p:pic>
        <p:nvPicPr>
          <p:cNvPr id="5" name="Picture 4">
            <a:extLst>
              <a:ext uri="{FF2B5EF4-FFF2-40B4-BE49-F238E27FC236}">
                <a16:creationId xmlns:a16="http://schemas.microsoft.com/office/drawing/2014/main" id="{8CE3B056-0386-554E-85B6-72D77DF69EFF}"/>
              </a:ext>
            </a:extLst>
          </p:cNvPr>
          <p:cNvPicPr>
            <a:picLocks noChangeAspect="1"/>
          </p:cNvPicPr>
          <p:nvPr/>
        </p:nvPicPr>
        <p:blipFill>
          <a:blip r:embed="rId3"/>
          <a:stretch>
            <a:fillRect/>
          </a:stretch>
        </p:blipFill>
        <p:spPr>
          <a:xfrm>
            <a:off x="5548184" y="0"/>
            <a:ext cx="6643816" cy="6858000"/>
          </a:xfrm>
          <a:prstGeom prst="rect">
            <a:avLst/>
          </a:prstGeom>
        </p:spPr>
      </p:pic>
      <p:sp>
        <p:nvSpPr>
          <p:cNvPr id="2" name="TextBox 1">
            <a:extLst>
              <a:ext uri="{FF2B5EF4-FFF2-40B4-BE49-F238E27FC236}">
                <a16:creationId xmlns:a16="http://schemas.microsoft.com/office/drawing/2014/main" id="{BA11E695-6718-3441-B052-BF8EE798CDE1}"/>
              </a:ext>
            </a:extLst>
          </p:cNvPr>
          <p:cNvSpPr txBox="1"/>
          <p:nvPr/>
        </p:nvSpPr>
        <p:spPr>
          <a:xfrm>
            <a:off x="457199" y="209004"/>
            <a:ext cx="4885509" cy="1200329"/>
          </a:xfrm>
          <a:prstGeom prst="rect">
            <a:avLst/>
          </a:prstGeom>
          <a:noFill/>
        </p:spPr>
        <p:txBody>
          <a:bodyPr wrap="square" rtlCol="0">
            <a:spAutoFit/>
          </a:bodyPr>
          <a:lstStyle/>
          <a:p>
            <a:pPr algn="ctr"/>
            <a:r>
              <a:rPr lang="en-US" sz="2400" b="1" dirty="0">
                <a:solidFill>
                  <a:srgbClr val="002060"/>
                </a:solidFill>
              </a:rPr>
              <a:t>Star jumps were pretty exhausting but Monty and Kitty were showing us how it was done.</a:t>
            </a:r>
          </a:p>
        </p:txBody>
      </p:sp>
      <p:sp>
        <p:nvSpPr>
          <p:cNvPr id="4" name="TextBox 3">
            <a:extLst>
              <a:ext uri="{FF2B5EF4-FFF2-40B4-BE49-F238E27FC236}">
                <a16:creationId xmlns:a16="http://schemas.microsoft.com/office/drawing/2014/main" id="{8ED07A5A-1039-3742-93FC-5811056C42F3}"/>
              </a:ext>
            </a:extLst>
          </p:cNvPr>
          <p:cNvSpPr txBox="1"/>
          <p:nvPr/>
        </p:nvSpPr>
        <p:spPr>
          <a:xfrm>
            <a:off x="5799907" y="209003"/>
            <a:ext cx="6048104" cy="461665"/>
          </a:xfrm>
          <a:prstGeom prst="rect">
            <a:avLst/>
          </a:prstGeom>
          <a:noFill/>
        </p:spPr>
        <p:txBody>
          <a:bodyPr wrap="square" rtlCol="0">
            <a:spAutoFit/>
          </a:bodyPr>
          <a:lstStyle/>
          <a:p>
            <a:r>
              <a:rPr lang="en-US" sz="2400" b="1" dirty="0">
                <a:solidFill>
                  <a:srgbClr val="002060"/>
                </a:solidFill>
              </a:rPr>
              <a:t>Hugo was working so hard on his sit ups!</a:t>
            </a:r>
          </a:p>
        </p:txBody>
      </p:sp>
      <p:sp>
        <p:nvSpPr>
          <p:cNvPr id="6" name="TextBox 5">
            <a:extLst>
              <a:ext uri="{FF2B5EF4-FFF2-40B4-BE49-F238E27FC236}">
                <a16:creationId xmlns:a16="http://schemas.microsoft.com/office/drawing/2014/main" id="{057CEB25-4DCB-0845-A44C-0A45F047816F}"/>
              </a:ext>
            </a:extLst>
          </p:cNvPr>
          <p:cNvSpPr txBox="1"/>
          <p:nvPr/>
        </p:nvSpPr>
        <p:spPr>
          <a:xfrm>
            <a:off x="5799907" y="5812971"/>
            <a:ext cx="6048104" cy="461665"/>
          </a:xfrm>
          <a:prstGeom prst="rect">
            <a:avLst/>
          </a:prstGeom>
          <a:noFill/>
        </p:spPr>
        <p:txBody>
          <a:bodyPr wrap="square" rtlCol="0">
            <a:spAutoFit/>
          </a:bodyPr>
          <a:lstStyle/>
          <a:p>
            <a:r>
              <a:rPr lang="en-US" sz="2400" b="1" dirty="0">
                <a:solidFill>
                  <a:srgbClr val="002060"/>
                </a:solidFill>
              </a:rPr>
              <a:t>Don’t stand on his feet too heavily, Grace!!</a:t>
            </a:r>
          </a:p>
        </p:txBody>
      </p:sp>
    </p:spTree>
    <p:extLst>
      <p:ext uri="{BB962C8B-B14F-4D97-AF65-F5344CB8AC3E}">
        <p14:creationId xmlns:p14="http://schemas.microsoft.com/office/powerpoint/2010/main" val="2081457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9740CB-6096-A444-9E03-1577FD7D1D0B}"/>
              </a:ext>
            </a:extLst>
          </p:cNvPr>
          <p:cNvPicPr>
            <a:picLocks noChangeAspect="1"/>
          </p:cNvPicPr>
          <p:nvPr/>
        </p:nvPicPr>
        <p:blipFill rotWithShape="1">
          <a:blip r:embed="rId2"/>
          <a:srcRect l="16390" t="2703" r="466"/>
          <a:stretch/>
        </p:blipFill>
        <p:spPr>
          <a:xfrm>
            <a:off x="0" y="92673"/>
            <a:ext cx="6623221" cy="6718988"/>
          </a:xfrm>
          <a:prstGeom prst="rect">
            <a:avLst/>
          </a:prstGeom>
        </p:spPr>
      </p:pic>
      <p:pic>
        <p:nvPicPr>
          <p:cNvPr id="7" name="Picture 6">
            <a:extLst>
              <a:ext uri="{FF2B5EF4-FFF2-40B4-BE49-F238E27FC236}">
                <a16:creationId xmlns:a16="http://schemas.microsoft.com/office/drawing/2014/main" id="{911841FC-01C2-CE4C-90D2-3C9879634B1A}"/>
              </a:ext>
            </a:extLst>
          </p:cNvPr>
          <p:cNvPicPr>
            <a:picLocks noChangeAspect="1"/>
          </p:cNvPicPr>
          <p:nvPr/>
        </p:nvPicPr>
        <p:blipFill rotWithShape="1">
          <a:blip r:embed="rId3"/>
          <a:srcRect l="18910" t="1351"/>
          <a:stretch/>
        </p:blipFill>
        <p:spPr>
          <a:xfrm>
            <a:off x="5692346" y="46336"/>
            <a:ext cx="6499654" cy="6765325"/>
          </a:xfrm>
          <a:prstGeom prst="rect">
            <a:avLst/>
          </a:prstGeom>
        </p:spPr>
      </p:pic>
      <p:sp>
        <p:nvSpPr>
          <p:cNvPr id="2" name="TextBox 1">
            <a:extLst>
              <a:ext uri="{FF2B5EF4-FFF2-40B4-BE49-F238E27FC236}">
                <a16:creationId xmlns:a16="http://schemas.microsoft.com/office/drawing/2014/main" id="{29E02810-334B-6446-B283-3583B05BF484}"/>
              </a:ext>
            </a:extLst>
          </p:cNvPr>
          <p:cNvSpPr txBox="1"/>
          <p:nvPr/>
        </p:nvSpPr>
        <p:spPr>
          <a:xfrm>
            <a:off x="274320" y="6178731"/>
            <a:ext cx="5199017" cy="584775"/>
          </a:xfrm>
          <a:prstGeom prst="rect">
            <a:avLst/>
          </a:prstGeom>
          <a:noFill/>
        </p:spPr>
        <p:txBody>
          <a:bodyPr wrap="square" rtlCol="0">
            <a:spAutoFit/>
          </a:bodyPr>
          <a:lstStyle/>
          <a:p>
            <a:r>
              <a:rPr lang="en-US" sz="3200" b="1" dirty="0">
                <a:solidFill>
                  <a:srgbClr val="002060"/>
                </a:solidFill>
              </a:rPr>
              <a:t>It’s all about balance……</a:t>
            </a:r>
          </a:p>
        </p:txBody>
      </p:sp>
      <p:sp>
        <p:nvSpPr>
          <p:cNvPr id="3" name="TextBox 2">
            <a:extLst>
              <a:ext uri="{FF2B5EF4-FFF2-40B4-BE49-F238E27FC236}">
                <a16:creationId xmlns:a16="http://schemas.microsoft.com/office/drawing/2014/main" id="{14EF8655-9A88-2B4E-B655-0BEA2D6E4B7B}"/>
              </a:ext>
            </a:extLst>
          </p:cNvPr>
          <p:cNvSpPr txBox="1"/>
          <p:nvPr/>
        </p:nvSpPr>
        <p:spPr>
          <a:xfrm>
            <a:off x="9133114" y="6178730"/>
            <a:ext cx="6117771" cy="584775"/>
          </a:xfrm>
          <a:prstGeom prst="rect">
            <a:avLst/>
          </a:prstGeom>
          <a:noFill/>
        </p:spPr>
        <p:txBody>
          <a:bodyPr wrap="square" rtlCol="0">
            <a:spAutoFit/>
          </a:bodyPr>
          <a:lstStyle/>
          <a:p>
            <a:r>
              <a:rPr lang="en-US" sz="3200" b="1" dirty="0">
                <a:solidFill>
                  <a:srgbClr val="002060"/>
                </a:solidFill>
              </a:rPr>
              <a:t>…..and foot work.</a:t>
            </a:r>
          </a:p>
        </p:txBody>
      </p:sp>
    </p:spTree>
    <p:extLst>
      <p:ext uri="{BB962C8B-B14F-4D97-AF65-F5344CB8AC3E}">
        <p14:creationId xmlns:p14="http://schemas.microsoft.com/office/powerpoint/2010/main" val="3005303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7D6B98-C7B9-2540-8A44-346D1EFC1390}"/>
              </a:ext>
            </a:extLst>
          </p:cNvPr>
          <p:cNvPicPr>
            <a:picLocks noChangeAspect="1"/>
          </p:cNvPicPr>
          <p:nvPr/>
        </p:nvPicPr>
        <p:blipFill>
          <a:blip r:embed="rId2"/>
          <a:stretch>
            <a:fillRect/>
          </a:stretch>
        </p:blipFill>
        <p:spPr>
          <a:xfrm>
            <a:off x="6465001" y="378823"/>
            <a:ext cx="5726999" cy="6100354"/>
          </a:xfrm>
          <a:prstGeom prst="rect">
            <a:avLst/>
          </a:prstGeom>
        </p:spPr>
      </p:pic>
      <p:pic>
        <p:nvPicPr>
          <p:cNvPr id="9" name="Picture 8">
            <a:extLst>
              <a:ext uri="{FF2B5EF4-FFF2-40B4-BE49-F238E27FC236}">
                <a16:creationId xmlns:a16="http://schemas.microsoft.com/office/drawing/2014/main" id="{CBDC241C-DF9C-E245-A8F3-5FA3EB777996}"/>
              </a:ext>
            </a:extLst>
          </p:cNvPr>
          <p:cNvPicPr>
            <a:picLocks noChangeAspect="1"/>
          </p:cNvPicPr>
          <p:nvPr/>
        </p:nvPicPr>
        <p:blipFill>
          <a:blip r:embed="rId3"/>
          <a:stretch>
            <a:fillRect/>
          </a:stretch>
        </p:blipFill>
        <p:spPr>
          <a:xfrm>
            <a:off x="123076" y="3580917"/>
            <a:ext cx="6341925" cy="3344963"/>
          </a:xfrm>
          <a:prstGeom prst="rect">
            <a:avLst/>
          </a:prstGeom>
        </p:spPr>
      </p:pic>
      <p:pic>
        <p:nvPicPr>
          <p:cNvPr id="11" name="Picture 10">
            <a:extLst>
              <a:ext uri="{FF2B5EF4-FFF2-40B4-BE49-F238E27FC236}">
                <a16:creationId xmlns:a16="http://schemas.microsoft.com/office/drawing/2014/main" id="{C675A34A-DAD7-5E46-83B7-1909C1D3EA26}"/>
              </a:ext>
            </a:extLst>
          </p:cNvPr>
          <p:cNvPicPr>
            <a:picLocks noChangeAspect="1"/>
          </p:cNvPicPr>
          <p:nvPr/>
        </p:nvPicPr>
        <p:blipFill>
          <a:blip r:embed="rId4"/>
          <a:stretch>
            <a:fillRect/>
          </a:stretch>
        </p:blipFill>
        <p:spPr>
          <a:xfrm>
            <a:off x="123076" y="7547"/>
            <a:ext cx="6341925" cy="3573369"/>
          </a:xfrm>
          <a:prstGeom prst="rect">
            <a:avLst/>
          </a:prstGeom>
        </p:spPr>
      </p:pic>
    </p:spTree>
    <p:extLst>
      <p:ext uri="{BB962C8B-B14F-4D97-AF65-F5344CB8AC3E}">
        <p14:creationId xmlns:p14="http://schemas.microsoft.com/office/powerpoint/2010/main" val="104920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5D1162-9AE4-FC44-9A41-3C08DF1CF910}"/>
              </a:ext>
            </a:extLst>
          </p:cNvPr>
          <p:cNvPicPr>
            <a:picLocks noChangeAspect="1"/>
          </p:cNvPicPr>
          <p:nvPr/>
        </p:nvPicPr>
        <p:blipFill>
          <a:blip r:embed="rId2"/>
          <a:stretch>
            <a:fillRect/>
          </a:stretch>
        </p:blipFill>
        <p:spPr>
          <a:xfrm>
            <a:off x="6588807" y="2168434"/>
            <a:ext cx="5603193" cy="4689566"/>
          </a:xfrm>
          <a:prstGeom prst="rect">
            <a:avLst/>
          </a:prstGeom>
        </p:spPr>
      </p:pic>
      <p:pic>
        <p:nvPicPr>
          <p:cNvPr id="7" name="Picture 6">
            <a:extLst>
              <a:ext uri="{FF2B5EF4-FFF2-40B4-BE49-F238E27FC236}">
                <a16:creationId xmlns:a16="http://schemas.microsoft.com/office/drawing/2014/main" id="{4C29EB38-3F0A-FE4E-9B82-5B7E3DC8739A}"/>
              </a:ext>
            </a:extLst>
          </p:cNvPr>
          <p:cNvPicPr>
            <a:picLocks noChangeAspect="1"/>
          </p:cNvPicPr>
          <p:nvPr/>
        </p:nvPicPr>
        <p:blipFill>
          <a:blip r:embed="rId3"/>
          <a:stretch>
            <a:fillRect/>
          </a:stretch>
        </p:blipFill>
        <p:spPr>
          <a:xfrm>
            <a:off x="248196" y="2168435"/>
            <a:ext cx="7305154" cy="4689566"/>
          </a:xfrm>
          <a:prstGeom prst="rect">
            <a:avLst/>
          </a:prstGeom>
        </p:spPr>
      </p:pic>
      <p:sp>
        <p:nvSpPr>
          <p:cNvPr id="8" name="TextBox 7">
            <a:extLst>
              <a:ext uri="{FF2B5EF4-FFF2-40B4-BE49-F238E27FC236}">
                <a16:creationId xmlns:a16="http://schemas.microsoft.com/office/drawing/2014/main" id="{16CC3B2F-476A-4546-851B-8437A56264C5}"/>
              </a:ext>
            </a:extLst>
          </p:cNvPr>
          <p:cNvSpPr txBox="1"/>
          <p:nvPr/>
        </p:nvSpPr>
        <p:spPr>
          <a:xfrm>
            <a:off x="770709" y="444137"/>
            <a:ext cx="10842171" cy="584775"/>
          </a:xfrm>
          <a:prstGeom prst="rect">
            <a:avLst/>
          </a:prstGeom>
          <a:noFill/>
        </p:spPr>
        <p:txBody>
          <a:bodyPr wrap="square" rtlCol="0">
            <a:spAutoFit/>
          </a:bodyPr>
          <a:lstStyle/>
          <a:p>
            <a:pPr algn="ctr"/>
            <a:r>
              <a:rPr lang="en-US" sz="3200" b="1" dirty="0">
                <a:solidFill>
                  <a:srgbClr val="002060"/>
                </a:solidFill>
              </a:rPr>
              <a:t>Throwing into a target, balancing bean bags on heads……</a:t>
            </a:r>
          </a:p>
        </p:txBody>
      </p:sp>
    </p:spTree>
    <p:extLst>
      <p:ext uri="{BB962C8B-B14F-4D97-AF65-F5344CB8AC3E}">
        <p14:creationId xmlns:p14="http://schemas.microsoft.com/office/powerpoint/2010/main" val="1679181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2F263-1226-D842-8B46-E0E07FE8A391}"/>
              </a:ext>
            </a:extLst>
          </p:cNvPr>
          <p:cNvPicPr>
            <a:picLocks noChangeAspect="1"/>
          </p:cNvPicPr>
          <p:nvPr/>
        </p:nvPicPr>
        <p:blipFill>
          <a:blip r:embed="rId2"/>
          <a:stretch>
            <a:fillRect/>
          </a:stretch>
        </p:blipFill>
        <p:spPr>
          <a:xfrm>
            <a:off x="6380860" y="0"/>
            <a:ext cx="5811140" cy="6858000"/>
          </a:xfrm>
          <a:prstGeom prst="rect">
            <a:avLst/>
          </a:prstGeom>
        </p:spPr>
      </p:pic>
      <p:pic>
        <p:nvPicPr>
          <p:cNvPr id="5" name="Picture 4">
            <a:extLst>
              <a:ext uri="{FF2B5EF4-FFF2-40B4-BE49-F238E27FC236}">
                <a16:creationId xmlns:a16="http://schemas.microsoft.com/office/drawing/2014/main" id="{F7BBE277-153E-9643-B5CA-DC84192F4445}"/>
              </a:ext>
            </a:extLst>
          </p:cNvPr>
          <p:cNvPicPr>
            <a:picLocks noChangeAspect="1"/>
          </p:cNvPicPr>
          <p:nvPr/>
        </p:nvPicPr>
        <p:blipFill>
          <a:blip r:embed="rId3"/>
          <a:stretch>
            <a:fillRect/>
          </a:stretch>
        </p:blipFill>
        <p:spPr>
          <a:xfrm>
            <a:off x="0" y="2160011"/>
            <a:ext cx="6263985" cy="4697989"/>
          </a:xfrm>
          <a:prstGeom prst="rect">
            <a:avLst/>
          </a:prstGeom>
        </p:spPr>
      </p:pic>
      <p:sp>
        <p:nvSpPr>
          <p:cNvPr id="6" name="TextBox 5">
            <a:extLst>
              <a:ext uri="{FF2B5EF4-FFF2-40B4-BE49-F238E27FC236}">
                <a16:creationId xmlns:a16="http://schemas.microsoft.com/office/drawing/2014/main" id="{EECB6086-5E84-B246-8FEA-D7CF131CAC78}"/>
              </a:ext>
            </a:extLst>
          </p:cNvPr>
          <p:cNvSpPr txBox="1"/>
          <p:nvPr/>
        </p:nvSpPr>
        <p:spPr>
          <a:xfrm>
            <a:off x="209006" y="365760"/>
            <a:ext cx="5886994" cy="1569660"/>
          </a:xfrm>
          <a:prstGeom prst="rect">
            <a:avLst/>
          </a:prstGeom>
          <a:noFill/>
        </p:spPr>
        <p:txBody>
          <a:bodyPr wrap="square" rtlCol="0">
            <a:spAutoFit/>
          </a:bodyPr>
          <a:lstStyle/>
          <a:p>
            <a:pPr algn="ctr"/>
            <a:r>
              <a:rPr lang="en-US" sz="2400" b="1" dirty="0" err="1">
                <a:solidFill>
                  <a:srgbClr val="002060"/>
                </a:solidFill>
              </a:rPr>
              <a:t>Elih’s</a:t>
            </a:r>
            <a:r>
              <a:rPr lang="en-US" sz="2400" b="1" dirty="0">
                <a:solidFill>
                  <a:srgbClr val="002060"/>
                </a:solidFill>
              </a:rPr>
              <a:t> doing well. Minka’s transferring dried peas from one plate to another……. well, we do need good lung capacity when we’re being active!</a:t>
            </a:r>
          </a:p>
        </p:txBody>
      </p:sp>
    </p:spTree>
    <p:extLst>
      <p:ext uri="{BB962C8B-B14F-4D97-AF65-F5344CB8AC3E}">
        <p14:creationId xmlns:p14="http://schemas.microsoft.com/office/powerpoint/2010/main" val="1997085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475C7-7CFE-6844-AA83-7DB3F736B4D0}"/>
              </a:ext>
            </a:extLst>
          </p:cNvPr>
          <p:cNvPicPr>
            <a:picLocks noChangeAspect="1"/>
          </p:cNvPicPr>
          <p:nvPr/>
        </p:nvPicPr>
        <p:blipFill>
          <a:blip r:embed="rId2"/>
          <a:stretch>
            <a:fillRect/>
          </a:stretch>
        </p:blipFill>
        <p:spPr>
          <a:xfrm>
            <a:off x="0" y="88733"/>
            <a:ext cx="3484756" cy="6858000"/>
          </a:xfrm>
          <a:prstGeom prst="rect">
            <a:avLst/>
          </a:prstGeom>
        </p:spPr>
      </p:pic>
      <p:pic>
        <p:nvPicPr>
          <p:cNvPr id="7" name="Picture 6">
            <a:extLst>
              <a:ext uri="{FF2B5EF4-FFF2-40B4-BE49-F238E27FC236}">
                <a16:creationId xmlns:a16="http://schemas.microsoft.com/office/drawing/2014/main" id="{23A26D25-D4C2-E84A-A68E-F703ABD84CE8}"/>
              </a:ext>
            </a:extLst>
          </p:cNvPr>
          <p:cNvPicPr>
            <a:picLocks noChangeAspect="1"/>
          </p:cNvPicPr>
          <p:nvPr/>
        </p:nvPicPr>
        <p:blipFill>
          <a:blip r:embed="rId3"/>
          <a:stretch>
            <a:fillRect/>
          </a:stretch>
        </p:blipFill>
        <p:spPr>
          <a:xfrm>
            <a:off x="5839247" y="3710"/>
            <a:ext cx="6421758" cy="3425290"/>
          </a:xfrm>
          <a:prstGeom prst="rect">
            <a:avLst/>
          </a:prstGeom>
        </p:spPr>
      </p:pic>
      <p:pic>
        <p:nvPicPr>
          <p:cNvPr id="5" name="Picture 4">
            <a:extLst>
              <a:ext uri="{FF2B5EF4-FFF2-40B4-BE49-F238E27FC236}">
                <a16:creationId xmlns:a16="http://schemas.microsoft.com/office/drawing/2014/main" id="{E2250B29-B2A1-8749-9C9E-26AC2F8FD3D0}"/>
              </a:ext>
            </a:extLst>
          </p:cNvPr>
          <p:cNvPicPr>
            <a:picLocks noChangeAspect="1"/>
          </p:cNvPicPr>
          <p:nvPr/>
        </p:nvPicPr>
        <p:blipFill>
          <a:blip r:embed="rId4"/>
          <a:stretch>
            <a:fillRect/>
          </a:stretch>
        </p:blipFill>
        <p:spPr>
          <a:xfrm>
            <a:off x="3484756" y="2769327"/>
            <a:ext cx="6421758" cy="4088673"/>
          </a:xfrm>
          <a:prstGeom prst="rect">
            <a:avLst/>
          </a:prstGeom>
        </p:spPr>
      </p:pic>
      <p:sp>
        <p:nvSpPr>
          <p:cNvPr id="8" name="TextBox 7">
            <a:extLst>
              <a:ext uri="{FF2B5EF4-FFF2-40B4-BE49-F238E27FC236}">
                <a16:creationId xmlns:a16="http://schemas.microsoft.com/office/drawing/2014/main" id="{756F0CFA-247F-F448-A28F-B96AAA1BD43C}"/>
              </a:ext>
            </a:extLst>
          </p:cNvPr>
          <p:cNvSpPr txBox="1"/>
          <p:nvPr/>
        </p:nvSpPr>
        <p:spPr>
          <a:xfrm>
            <a:off x="3853693" y="378822"/>
            <a:ext cx="1985554" cy="1631216"/>
          </a:xfrm>
          <a:prstGeom prst="rect">
            <a:avLst/>
          </a:prstGeom>
          <a:noFill/>
        </p:spPr>
        <p:txBody>
          <a:bodyPr wrap="square" rtlCol="0">
            <a:spAutoFit/>
          </a:bodyPr>
          <a:lstStyle/>
          <a:p>
            <a:pPr algn="ctr"/>
            <a:r>
              <a:rPr lang="en-US" sz="2000" b="1" dirty="0">
                <a:solidFill>
                  <a:srgbClr val="002060"/>
                </a:solidFill>
              </a:rPr>
              <a:t>From step ups….</a:t>
            </a:r>
          </a:p>
          <a:p>
            <a:pPr algn="ctr"/>
            <a:endParaRPr lang="en-US" sz="2000" b="1" dirty="0">
              <a:solidFill>
                <a:srgbClr val="002060"/>
              </a:solidFill>
            </a:endParaRPr>
          </a:p>
          <a:p>
            <a:pPr algn="ctr"/>
            <a:endParaRPr lang="en-US" sz="2000" b="1" dirty="0">
              <a:solidFill>
                <a:srgbClr val="002060"/>
              </a:solidFill>
            </a:endParaRPr>
          </a:p>
          <a:p>
            <a:pPr algn="ctr"/>
            <a:r>
              <a:rPr lang="en-US" sz="2000" b="1" dirty="0">
                <a:solidFill>
                  <a:srgbClr val="002060"/>
                </a:solidFill>
              </a:rPr>
              <a:t>……to bat and ball skills</a:t>
            </a:r>
          </a:p>
        </p:txBody>
      </p:sp>
      <p:sp>
        <p:nvSpPr>
          <p:cNvPr id="9" name="TextBox 8">
            <a:extLst>
              <a:ext uri="{FF2B5EF4-FFF2-40B4-BE49-F238E27FC236}">
                <a16:creationId xmlns:a16="http://schemas.microsoft.com/office/drawing/2014/main" id="{77EB7EFC-BD5A-8347-A3C9-DA757D4C2B99}"/>
              </a:ext>
            </a:extLst>
          </p:cNvPr>
          <p:cNvSpPr txBox="1"/>
          <p:nvPr/>
        </p:nvSpPr>
        <p:spPr>
          <a:xfrm>
            <a:off x="10149840" y="3517733"/>
            <a:ext cx="1828800" cy="2246769"/>
          </a:xfrm>
          <a:prstGeom prst="rect">
            <a:avLst/>
          </a:prstGeom>
          <a:noFill/>
        </p:spPr>
        <p:txBody>
          <a:bodyPr wrap="square" rtlCol="0">
            <a:spAutoFit/>
          </a:bodyPr>
          <a:lstStyle/>
          <a:p>
            <a:r>
              <a:rPr lang="en-US" sz="2000" b="1" dirty="0">
                <a:solidFill>
                  <a:srgbClr val="002060"/>
                </a:solidFill>
              </a:rPr>
              <a:t>…..and bunny hops,</a:t>
            </a:r>
          </a:p>
          <a:p>
            <a:endParaRPr lang="en-US" sz="2000" b="1" dirty="0">
              <a:solidFill>
                <a:srgbClr val="002060"/>
              </a:solidFill>
            </a:endParaRPr>
          </a:p>
          <a:p>
            <a:endParaRPr lang="en-US" sz="2000" b="1" dirty="0">
              <a:solidFill>
                <a:srgbClr val="002060"/>
              </a:solidFill>
            </a:endParaRPr>
          </a:p>
          <a:p>
            <a:endParaRPr lang="en-US" sz="2000" b="1" dirty="0">
              <a:solidFill>
                <a:srgbClr val="002060"/>
              </a:solidFill>
            </a:endParaRPr>
          </a:p>
          <a:p>
            <a:r>
              <a:rPr lang="en-US" sz="2000" b="1" dirty="0">
                <a:solidFill>
                  <a:srgbClr val="002060"/>
                </a:solidFill>
              </a:rPr>
              <a:t>we all had a great time.</a:t>
            </a:r>
          </a:p>
        </p:txBody>
      </p:sp>
    </p:spTree>
    <p:extLst>
      <p:ext uri="{BB962C8B-B14F-4D97-AF65-F5344CB8AC3E}">
        <p14:creationId xmlns:p14="http://schemas.microsoft.com/office/powerpoint/2010/main" val="1569701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B904F-A2E6-0544-8EB4-F871E011AEE4}"/>
              </a:ext>
            </a:extLst>
          </p:cNvPr>
          <p:cNvPicPr>
            <a:picLocks noChangeAspect="1"/>
          </p:cNvPicPr>
          <p:nvPr/>
        </p:nvPicPr>
        <p:blipFill>
          <a:blip r:embed="rId2">
            <a:alphaModFix amt="70000"/>
            <a:extLst>
              <a:ext uri="{837473B0-CC2E-450A-ABE3-18F120FF3D39}">
                <a1611:picAttrSrcUrl xmlns:a1611="http://schemas.microsoft.com/office/drawing/2016/11/main" r:id="rId3"/>
              </a:ext>
            </a:extLst>
          </a:blip>
          <a:stretch>
            <a:fillRect/>
          </a:stretch>
        </p:blipFill>
        <p:spPr>
          <a:xfrm>
            <a:off x="920151" y="0"/>
            <a:ext cx="10351698" cy="6858000"/>
          </a:xfrm>
          <a:prstGeom prst="rect">
            <a:avLst/>
          </a:prstGeom>
        </p:spPr>
      </p:pic>
      <p:sp>
        <p:nvSpPr>
          <p:cNvPr id="4" name="TextBox 3">
            <a:extLst>
              <a:ext uri="{FF2B5EF4-FFF2-40B4-BE49-F238E27FC236}">
                <a16:creationId xmlns:a16="http://schemas.microsoft.com/office/drawing/2014/main" id="{9BAA7A07-4B04-E548-8485-77593425DCFE}"/>
              </a:ext>
            </a:extLst>
          </p:cNvPr>
          <p:cNvSpPr txBox="1"/>
          <p:nvPr/>
        </p:nvSpPr>
        <p:spPr>
          <a:xfrm>
            <a:off x="1306286" y="117565"/>
            <a:ext cx="9718765" cy="1569660"/>
          </a:xfrm>
          <a:prstGeom prst="rect">
            <a:avLst/>
          </a:prstGeom>
          <a:noFill/>
        </p:spPr>
        <p:txBody>
          <a:bodyPr wrap="square" rtlCol="0">
            <a:spAutoFit/>
          </a:bodyPr>
          <a:lstStyle/>
          <a:p>
            <a:pPr algn="ctr"/>
            <a:r>
              <a:rPr lang="en-US" sz="2400" b="1" dirty="0">
                <a:solidFill>
                  <a:srgbClr val="002060"/>
                </a:solidFill>
              </a:rPr>
              <a:t>And the winners are……</a:t>
            </a:r>
          </a:p>
          <a:p>
            <a:pPr algn="ctr"/>
            <a:r>
              <a:rPr lang="en-US" sz="2400" b="1" dirty="0">
                <a:solidFill>
                  <a:srgbClr val="002060"/>
                </a:solidFill>
              </a:rPr>
              <a:t>3</a:t>
            </a:r>
            <a:r>
              <a:rPr lang="en-US" sz="2400" b="1" baseline="30000" dirty="0">
                <a:solidFill>
                  <a:srgbClr val="002060"/>
                </a:solidFill>
              </a:rPr>
              <a:t>rd</a:t>
            </a:r>
            <a:r>
              <a:rPr lang="en-US" sz="2400" b="1" dirty="0">
                <a:solidFill>
                  <a:srgbClr val="002060"/>
                </a:solidFill>
              </a:rPr>
              <a:t> place: Finley and Ava Mai</a:t>
            </a:r>
          </a:p>
          <a:p>
            <a:pPr algn="ctr"/>
            <a:r>
              <a:rPr lang="en-US" sz="2400" b="1" dirty="0">
                <a:solidFill>
                  <a:srgbClr val="002060"/>
                </a:solidFill>
              </a:rPr>
              <a:t>2</a:t>
            </a:r>
            <a:r>
              <a:rPr lang="en-US" sz="2400" b="1" baseline="30000" dirty="0">
                <a:solidFill>
                  <a:srgbClr val="002060"/>
                </a:solidFill>
              </a:rPr>
              <a:t>nd</a:t>
            </a:r>
            <a:r>
              <a:rPr lang="en-US" sz="2400" b="1" dirty="0">
                <a:solidFill>
                  <a:srgbClr val="002060"/>
                </a:solidFill>
              </a:rPr>
              <a:t> place: Harley and Phoebe</a:t>
            </a:r>
          </a:p>
          <a:p>
            <a:pPr algn="ctr"/>
            <a:r>
              <a:rPr lang="en-US" sz="2400" b="1" dirty="0">
                <a:solidFill>
                  <a:srgbClr val="002060"/>
                </a:solidFill>
              </a:rPr>
              <a:t>1</a:t>
            </a:r>
            <a:r>
              <a:rPr lang="en-US" sz="2400" b="1" baseline="30000" dirty="0">
                <a:solidFill>
                  <a:srgbClr val="002060"/>
                </a:solidFill>
              </a:rPr>
              <a:t>st</a:t>
            </a:r>
            <a:r>
              <a:rPr lang="en-US" sz="2400" b="1" dirty="0">
                <a:solidFill>
                  <a:srgbClr val="002060"/>
                </a:solidFill>
              </a:rPr>
              <a:t> place: Kitty and Monty</a:t>
            </a:r>
          </a:p>
        </p:txBody>
      </p:sp>
      <p:pic>
        <p:nvPicPr>
          <p:cNvPr id="6" name="Picture 5">
            <a:extLst>
              <a:ext uri="{FF2B5EF4-FFF2-40B4-BE49-F238E27FC236}">
                <a16:creationId xmlns:a16="http://schemas.microsoft.com/office/drawing/2014/main" id="{8D58BB5E-27FD-B24D-929F-B85F234AA9D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869680" y="5405246"/>
            <a:ext cx="2038951" cy="1452753"/>
          </a:xfrm>
          <a:prstGeom prst="rect">
            <a:avLst/>
          </a:prstGeom>
        </p:spPr>
      </p:pic>
      <p:pic>
        <p:nvPicPr>
          <p:cNvPr id="8" name="Picture 7">
            <a:extLst>
              <a:ext uri="{FF2B5EF4-FFF2-40B4-BE49-F238E27FC236}">
                <a16:creationId xmlns:a16="http://schemas.microsoft.com/office/drawing/2014/main" id="{F650632E-CDBD-9F48-9F3E-9E45C8B2B87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87425" y="5405246"/>
            <a:ext cx="2038951" cy="1452753"/>
          </a:xfrm>
          <a:prstGeom prst="rect">
            <a:avLst/>
          </a:prstGeom>
        </p:spPr>
      </p:pic>
      <p:sp>
        <p:nvSpPr>
          <p:cNvPr id="9" name="TextBox 8">
            <a:extLst>
              <a:ext uri="{FF2B5EF4-FFF2-40B4-BE49-F238E27FC236}">
                <a16:creationId xmlns:a16="http://schemas.microsoft.com/office/drawing/2014/main" id="{52C2CAF1-A8E1-6340-A411-8A32AC6F77F0}"/>
              </a:ext>
            </a:extLst>
          </p:cNvPr>
          <p:cNvSpPr txBox="1"/>
          <p:nvPr/>
        </p:nvSpPr>
        <p:spPr>
          <a:xfrm>
            <a:off x="3126376" y="5708469"/>
            <a:ext cx="5599613" cy="769441"/>
          </a:xfrm>
          <a:prstGeom prst="rect">
            <a:avLst/>
          </a:prstGeom>
          <a:noFill/>
        </p:spPr>
        <p:txBody>
          <a:bodyPr wrap="square" rtlCol="0">
            <a:spAutoFit/>
          </a:bodyPr>
          <a:lstStyle/>
          <a:p>
            <a:pPr algn="ctr"/>
            <a:r>
              <a:rPr lang="en-US" sz="4400" b="1" dirty="0">
                <a:solidFill>
                  <a:srgbClr val="FF0000"/>
                </a:solidFill>
                <a:latin typeface="Bradley Hand" pitchFamily="2" charset="77"/>
              </a:rPr>
              <a:t>Congratulations!</a:t>
            </a:r>
          </a:p>
        </p:txBody>
      </p:sp>
    </p:spTree>
    <p:extLst>
      <p:ext uri="{BB962C8B-B14F-4D97-AF65-F5344CB8AC3E}">
        <p14:creationId xmlns:p14="http://schemas.microsoft.com/office/powerpoint/2010/main" val="79672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D2984E-2979-2244-8211-25CCEE83923B}"/>
              </a:ext>
            </a:extLst>
          </p:cNvPr>
          <p:cNvSpPr>
            <a:spLocks noGrp="1"/>
          </p:cNvSpPr>
          <p:nvPr>
            <p:ph sz="half" idx="2"/>
          </p:nvPr>
        </p:nvSpPr>
        <p:spPr>
          <a:xfrm>
            <a:off x="6096000" y="297268"/>
            <a:ext cx="5793378" cy="6338661"/>
          </a:xfrm>
        </p:spPr>
        <p:txBody>
          <a:bodyPr>
            <a:normAutofit lnSpcReduction="10000"/>
          </a:bodyPr>
          <a:lstStyle/>
          <a:p>
            <a:pPr marL="0" indent="0" algn="ctr">
              <a:buNone/>
            </a:pPr>
            <a:r>
              <a:rPr lang="en-GB" b="1" u="sng" dirty="0">
                <a:solidFill>
                  <a:srgbClr val="002060"/>
                </a:solidFill>
              </a:rPr>
              <a:t> One thing I have learnt is…. </a:t>
            </a:r>
          </a:p>
          <a:p>
            <a:pPr algn="ctr"/>
            <a:r>
              <a:rPr lang="en-GB" b="1" dirty="0">
                <a:solidFill>
                  <a:srgbClr val="00B0F0"/>
                </a:solidFill>
              </a:rPr>
              <a:t>Fun. </a:t>
            </a:r>
          </a:p>
          <a:p>
            <a:pPr algn="ctr"/>
            <a:r>
              <a:rPr lang="en-GB" b="1" dirty="0">
                <a:solidFill>
                  <a:srgbClr val="00B0F0"/>
                </a:solidFill>
              </a:rPr>
              <a:t>I enjoyed it. </a:t>
            </a:r>
          </a:p>
          <a:p>
            <a:pPr algn="ctr"/>
            <a:r>
              <a:rPr lang="en-GB" b="1" dirty="0">
                <a:solidFill>
                  <a:srgbClr val="00B0F0"/>
                </a:solidFill>
              </a:rPr>
              <a:t>Teamwork. </a:t>
            </a:r>
          </a:p>
          <a:p>
            <a:pPr algn="ctr"/>
            <a:r>
              <a:rPr lang="en-GB" b="1" dirty="0">
                <a:solidFill>
                  <a:srgbClr val="00B0F0"/>
                </a:solidFill>
              </a:rPr>
              <a:t>Seatown is good at sport! </a:t>
            </a:r>
          </a:p>
          <a:p>
            <a:pPr algn="ctr"/>
            <a:r>
              <a:rPr lang="en-GB" b="1" dirty="0">
                <a:solidFill>
                  <a:srgbClr val="00B0F0"/>
                </a:solidFill>
              </a:rPr>
              <a:t>If you believe, you can achieve. </a:t>
            </a:r>
          </a:p>
          <a:p>
            <a:pPr algn="ctr"/>
            <a:r>
              <a:rPr lang="en-GB" b="1" dirty="0">
                <a:solidFill>
                  <a:srgbClr val="00B0F0"/>
                </a:solidFill>
              </a:rPr>
              <a:t>I persevered. </a:t>
            </a:r>
          </a:p>
          <a:p>
            <a:pPr algn="ctr"/>
            <a:r>
              <a:rPr lang="en-GB" b="1" dirty="0">
                <a:solidFill>
                  <a:srgbClr val="00B0F0"/>
                </a:solidFill>
              </a:rPr>
              <a:t>I need to improve my sit ups.</a:t>
            </a:r>
          </a:p>
          <a:p>
            <a:pPr algn="ctr"/>
            <a:endParaRPr lang="en-US" dirty="0"/>
          </a:p>
        </p:txBody>
      </p:sp>
      <p:sp>
        <p:nvSpPr>
          <p:cNvPr id="6" name="Title 1">
            <a:extLst>
              <a:ext uri="{FF2B5EF4-FFF2-40B4-BE49-F238E27FC236}">
                <a16:creationId xmlns:a16="http://schemas.microsoft.com/office/drawing/2014/main" id="{D492E6A4-E5D9-994A-8674-192253B8AE29}"/>
              </a:ext>
            </a:extLst>
          </p:cNvPr>
          <p:cNvSpPr>
            <a:spLocks noGrp="1"/>
          </p:cNvSpPr>
          <p:nvPr>
            <p:ph sz="half" idx="1"/>
          </p:nvPr>
        </p:nvSpPr>
        <p:spPr>
          <a:xfrm>
            <a:off x="303213" y="296863"/>
            <a:ext cx="5548312" cy="6338887"/>
          </a:xfrm>
        </p:spPr>
        <p:txBody>
          <a:bodyPr>
            <a:normAutofit lnSpcReduction="10000"/>
          </a:bodyPr>
          <a:lstStyle/>
          <a:p>
            <a:pPr marL="0" indent="0" algn="ctr">
              <a:buNone/>
            </a:pPr>
            <a:r>
              <a:rPr lang="en-GB" b="1" u="sng" dirty="0">
                <a:solidFill>
                  <a:srgbClr val="002060"/>
                </a:solidFill>
              </a:rPr>
              <a:t> LKS2 Orienteering and </a:t>
            </a:r>
            <a:r>
              <a:rPr lang="en-GB" b="1" u="sng" dirty="0" err="1">
                <a:solidFill>
                  <a:srgbClr val="002060"/>
                </a:solidFill>
              </a:rPr>
              <a:t>multiskills</a:t>
            </a:r>
            <a:r>
              <a:rPr lang="en-GB" b="1" u="sng" dirty="0">
                <a:solidFill>
                  <a:srgbClr val="002060"/>
                </a:solidFill>
              </a:rPr>
              <a:t> comments: </a:t>
            </a:r>
          </a:p>
          <a:p>
            <a:pPr marL="0" indent="0" algn="ctr">
              <a:buNone/>
            </a:pPr>
            <a:r>
              <a:rPr lang="en-GB" b="1" u="sng" dirty="0">
                <a:solidFill>
                  <a:srgbClr val="002060"/>
                </a:solidFill>
              </a:rPr>
              <a:t> The best part about them was…. </a:t>
            </a:r>
          </a:p>
          <a:p>
            <a:pPr algn="ctr"/>
            <a:r>
              <a:rPr lang="en-GB" b="1" dirty="0">
                <a:solidFill>
                  <a:srgbClr val="00B0F0"/>
                </a:solidFill>
              </a:rPr>
              <a:t>The ladder and pea game. </a:t>
            </a:r>
          </a:p>
          <a:p>
            <a:pPr algn="ctr"/>
            <a:r>
              <a:rPr lang="en-GB" b="1" dirty="0">
                <a:solidFill>
                  <a:srgbClr val="00B0F0"/>
                </a:solidFill>
              </a:rPr>
              <a:t>Bunny hops. </a:t>
            </a:r>
          </a:p>
          <a:p>
            <a:pPr algn="ctr"/>
            <a:r>
              <a:rPr lang="en-GB" b="1" dirty="0">
                <a:solidFill>
                  <a:srgbClr val="00B0F0"/>
                </a:solidFill>
              </a:rPr>
              <a:t>The sit ups. </a:t>
            </a:r>
          </a:p>
          <a:p>
            <a:pPr algn="ctr"/>
            <a:r>
              <a:rPr lang="en-GB" b="1" dirty="0">
                <a:solidFill>
                  <a:srgbClr val="00B0F0"/>
                </a:solidFill>
              </a:rPr>
              <a:t>Having fun. </a:t>
            </a:r>
          </a:p>
          <a:p>
            <a:pPr algn="ctr"/>
            <a:r>
              <a:rPr lang="en-GB" b="1" dirty="0">
                <a:solidFill>
                  <a:srgbClr val="00B0F0"/>
                </a:solidFill>
              </a:rPr>
              <a:t>Throwing skills. </a:t>
            </a:r>
          </a:p>
          <a:p>
            <a:pPr algn="ctr"/>
            <a:r>
              <a:rPr lang="en-GB" b="1" dirty="0">
                <a:solidFill>
                  <a:srgbClr val="00B0F0"/>
                </a:solidFill>
              </a:rPr>
              <a:t>Working with a new partner. </a:t>
            </a:r>
          </a:p>
          <a:p>
            <a:pPr algn="ctr"/>
            <a:r>
              <a:rPr lang="en-GB" b="1" dirty="0">
                <a:solidFill>
                  <a:srgbClr val="00B0F0"/>
                </a:solidFill>
              </a:rPr>
              <a:t>I like that we were partnered with Seatown. </a:t>
            </a:r>
          </a:p>
          <a:p>
            <a:pPr algn="ctr"/>
            <a:r>
              <a:rPr lang="en-GB" b="1" dirty="0">
                <a:solidFill>
                  <a:srgbClr val="00B0F0"/>
                </a:solidFill>
              </a:rPr>
              <a:t>Almost all of it. </a:t>
            </a:r>
          </a:p>
          <a:p>
            <a:pPr algn="ctr"/>
            <a:r>
              <a:rPr lang="en-GB" b="1" dirty="0">
                <a:solidFill>
                  <a:srgbClr val="00B0F0"/>
                </a:solidFill>
              </a:rPr>
              <a:t>Teamwork. </a:t>
            </a:r>
          </a:p>
          <a:p>
            <a:pPr algn="ctr"/>
            <a:r>
              <a:rPr lang="en-GB" b="1" dirty="0">
                <a:solidFill>
                  <a:srgbClr val="00B0F0"/>
                </a:solidFill>
              </a:rPr>
              <a:t>I have fun!</a:t>
            </a:r>
          </a:p>
          <a:p>
            <a:endParaRPr lang="en-US" dirty="0"/>
          </a:p>
        </p:txBody>
      </p:sp>
    </p:spTree>
    <p:extLst>
      <p:ext uri="{BB962C8B-B14F-4D97-AF65-F5344CB8AC3E}">
        <p14:creationId xmlns:p14="http://schemas.microsoft.com/office/powerpoint/2010/main" val="3598586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A774D-E257-C84F-9316-7C325B8C148F}"/>
              </a:ext>
            </a:extLst>
          </p:cNvPr>
          <p:cNvSpPr>
            <a:spLocks noGrp="1"/>
          </p:cNvSpPr>
          <p:nvPr>
            <p:ph sz="half" idx="1"/>
          </p:nvPr>
        </p:nvSpPr>
        <p:spPr>
          <a:xfrm>
            <a:off x="169817" y="209006"/>
            <a:ext cx="5849984" cy="6387737"/>
          </a:xfrm>
        </p:spPr>
        <p:txBody>
          <a:bodyPr>
            <a:normAutofit fontScale="92500" lnSpcReduction="20000"/>
          </a:bodyPr>
          <a:lstStyle/>
          <a:p>
            <a:pPr marL="0" indent="0" algn="ctr">
              <a:buNone/>
            </a:pPr>
            <a:r>
              <a:rPr lang="en-GB" b="1" u="sng" dirty="0">
                <a:solidFill>
                  <a:srgbClr val="002060"/>
                </a:solidFill>
              </a:rPr>
              <a:t> UKS2 Orienteering and </a:t>
            </a:r>
            <a:r>
              <a:rPr lang="en-GB" b="1" u="sng" dirty="0" err="1">
                <a:solidFill>
                  <a:srgbClr val="002060"/>
                </a:solidFill>
              </a:rPr>
              <a:t>multiskills</a:t>
            </a:r>
            <a:r>
              <a:rPr lang="en-GB" b="1" u="sng" dirty="0">
                <a:solidFill>
                  <a:srgbClr val="002060"/>
                </a:solidFill>
              </a:rPr>
              <a:t> comments: </a:t>
            </a:r>
          </a:p>
          <a:p>
            <a:pPr marL="0" indent="0" algn="ctr">
              <a:buNone/>
            </a:pPr>
            <a:r>
              <a:rPr lang="en-GB" b="1" u="sng" dirty="0">
                <a:solidFill>
                  <a:srgbClr val="002060"/>
                </a:solidFill>
              </a:rPr>
              <a:t> The best part about them was…. </a:t>
            </a:r>
          </a:p>
          <a:p>
            <a:pPr algn="ctr"/>
            <a:r>
              <a:rPr lang="en-GB" b="1" dirty="0">
                <a:solidFill>
                  <a:srgbClr val="00B0F0"/>
                </a:solidFill>
              </a:rPr>
              <a:t>Sucking the peas. </a:t>
            </a:r>
          </a:p>
          <a:p>
            <a:pPr algn="ctr"/>
            <a:r>
              <a:rPr lang="en-GB" b="1" dirty="0">
                <a:solidFill>
                  <a:srgbClr val="00B0F0"/>
                </a:solidFill>
              </a:rPr>
              <a:t>Running around and finding the </a:t>
            </a:r>
            <a:r>
              <a:rPr lang="en-GB" b="1" dirty="0" err="1">
                <a:solidFill>
                  <a:srgbClr val="00B0F0"/>
                </a:solidFill>
              </a:rPr>
              <a:t>polypockets</a:t>
            </a:r>
            <a:r>
              <a:rPr lang="en-GB" b="1" dirty="0">
                <a:solidFill>
                  <a:srgbClr val="00B0F0"/>
                </a:solidFill>
              </a:rPr>
              <a:t> in orienteering. </a:t>
            </a:r>
          </a:p>
          <a:p>
            <a:pPr algn="ctr"/>
            <a:r>
              <a:rPr lang="en-GB" b="1" dirty="0">
                <a:solidFill>
                  <a:srgbClr val="00B0F0"/>
                </a:solidFill>
              </a:rPr>
              <a:t>Having fun. </a:t>
            </a:r>
          </a:p>
          <a:p>
            <a:pPr algn="ctr"/>
            <a:r>
              <a:rPr lang="en-GB" b="1" dirty="0">
                <a:solidFill>
                  <a:srgbClr val="00B0F0"/>
                </a:solidFill>
              </a:rPr>
              <a:t>Sit ups. </a:t>
            </a:r>
          </a:p>
          <a:p>
            <a:pPr algn="ctr"/>
            <a:r>
              <a:rPr lang="en-GB" b="1" dirty="0">
                <a:solidFill>
                  <a:srgbClr val="00B0F0"/>
                </a:solidFill>
              </a:rPr>
              <a:t>Being able to show all your talents. </a:t>
            </a:r>
          </a:p>
          <a:p>
            <a:pPr algn="ctr"/>
            <a:r>
              <a:rPr lang="en-GB" b="1" dirty="0">
                <a:solidFill>
                  <a:srgbClr val="00B0F0"/>
                </a:solidFill>
              </a:rPr>
              <a:t>That ‘X’ kept me going. </a:t>
            </a:r>
          </a:p>
          <a:p>
            <a:pPr algn="ctr"/>
            <a:r>
              <a:rPr lang="en-GB" b="1" dirty="0">
                <a:solidFill>
                  <a:srgbClr val="00B0F0"/>
                </a:solidFill>
              </a:rPr>
              <a:t>Being with a new person and exploring. </a:t>
            </a:r>
          </a:p>
          <a:p>
            <a:pPr algn="ctr"/>
            <a:r>
              <a:rPr lang="en-GB" b="1" dirty="0">
                <a:solidFill>
                  <a:srgbClr val="00B0F0"/>
                </a:solidFill>
              </a:rPr>
              <a:t>Balancing. </a:t>
            </a:r>
          </a:p>
          <a:p>
            <a:pPr algn="ctr"/>
            <a:r>
              <a:rPr lang="en-GB" b="1" dirty="0">
                <a:solidFill>
                  <a:srgbClr val="00B0F0"/>
                </a:solidFill>
              </a:rPr>
              <a:t>Running around the whole playground and getting excited whenever we see a piece of paper!</a:t>
            </a:r>
          </a:p>
          <a:p>
            <a:endParaRPr lang="en-US" dirty="0"/>
          </a:p>
        </p:txBody>
      </p:sp>
      <p:sp>
        <p:nvSpPr>
          <p:cNvPr id="4" name="Content Placeholder 3">
            <a:extLst>
              <a:ext uri="{FF2B5EF4-FFF2-40B4-BE49-F238E27FC236}">
                <a16:creationId xmlns:a16="http://schemas.microsoft.com/office/drawing/2014/main" id="{A0A5DF6A-1FD6-3842-B351-2AFAA35A5032}"/>
              </a:ext>
            </a:extLst>
          </p:cNvPr>
          <p:cNvSpPr>
            <a:spLocks noGrp="1"/>
          </p:cNvSpPr>
          <p:nvPr>
            <p:ph sz="half" idx="2"/>
          </p:nvPr>
        </p:nvSpPr>
        <p:spPr>
          <a:xfrm>
            <a:off x="6172199" y="209006"/>
            <a:ext cx="5849984" cy="6387737"/>
          </a:xfrm>
        </p:spPr>
        <p:txBody>
          <a:bodyPr>
            <a:normAutofit fontScale="92500" lnSpcReduction="20000"/>
          </a:bodyPr>
          <a:lstStyle/>
          <a:p>
            <a:pPr marL="0" indent="0" algn="ctr">
              <a:buNone/>
            </a:pPr>
            <a:r>
              <a:rPr lang="en-GB" b="1" u="sng" dirty="0">
                <a:solidFill>
                  <a:srgbClr val="002060"/>
                </a:solidFill>
              </a:rPr>
              <a:t>  One thing I have learnt is…. </a:t>
            </a:r>
          </a:p>
          <a:p>
            <a:pPr algn="ctr"/>
            <a:r>
              <a:rPr lang="en-GB" b="1" dirty="0">
                <a:solidFill>
                  <a:srgbClr val="00B0F0"/>
                </a:solidFill>
              </a:rPr>
              <a:t>Getting better. </a:t>
            </a:r>
          </a:p>
          <a:p>
            <a:pPr algn="ctr"/>
            <a:r>
              <a:rPr lang="en-GB" b="1" dirty="0">
                <a:solidFill>
                  <a:srgbClr val="00B0F0"/>
                </a:solidFill>
              </a:rPr>
              <a:t>Playing with people I wouldn’t normally play with. </a:t>
            </a:r>
          </a:p>
          <a:p>
            <a:pPr algn="ctr"/>
            <a:r>
              <a:rPr lang="en-GB" b="1" dirty="0">
                <a:solidFill>
                  <a:srgbClr val="00B0F0"/>
                </a:solidFill>
              </a:rPr>
              <a:t>Trying harder every time. </a:t>
            </a:r>
          </a:p>
          <a:p>
            <a:pPr algn="ctr"/>
            <a:r>
              <a:rPr lang="en-GB" b="1" dirty="0">
                <a:solidFill>
                  <a:srgbClr val="00B0F0"/>
                </a:solidFill>
              </a:rPr>
              <a:t>How to pick a pea with a straw. </a:t>
            </a:r>
          </a:p>
          <a:p>
            <a:pPr algn="ctr"/>
            <a:r>
              <a:rPr lang="en-GB" b="1" dirty="0">
                <a:solidFill>
                  <a:srgbClr val="00B0F0"/>
                </a:solidFill>
              </a:rPr>
              <a:t>How good I am at working with people I wouldn’t usually. </a:t>
            </a:r>
          </a:p>
          <a:p>
            <a:pPr algn="ctr"/>
            <a:r>
              <a:rPr lang="en-GB" b="1" dirty="0">
                <a:solidFill>
                  <a:srgbClr val="00B0F0"/>
                </a:solidFill>
              </a:rPr>
              <a:t>How to do bunny jumping. </a:t>
            </a:r>
          </a:p>
          <a:p>
            <a:pPr algn="ctr"/>
            <a:r>
              <a:rPr lang="en-GB" b="1" dirty="0">
                <a:solidFill>
                  <a:srgbClr val="00B0F0"/>
                </a:solidFill>
              </a:rPr>
              <a:t>I learnt the orienteering signs. </a:t>
            </a:r>
          </a:p>
          <a:p>
            <a:pPr algn="ctr"/>
            <a:r>
              <a:rPr lang="en-GB" b="1" dirty="0">
                <a:solidFill>
                  <a:srgbClr val="00B0F0"/>
                </a:solidFill>
              </a:rPr>
              <a:t>It’s good to work in pairs. </a:t>
            </a:r>
          </a:p>
          <a:p>
            <a:pPr algn="ctr"/>
            <a:r>
              <a:rPr lang="en-GB" b="1" dirty="0">
                <a:solidFill>
                  <a:srgbClr val="00B0F0"/>
                </a:solidFill>
              </a:rPr>
              <a:t>To get more exercise and persevere. </a:t>
            </a:r>
          </a:p>
          <a:p>
            <a:pPr algn="ctr"/>
            <a:r>
              <a:rPr lang="en-GB" b="1" dirty="0">
                <a:solidFill>
                  <a:srgbClr val="00B0F0"/>
                </a:solidFill>
              </a:rPr>
              <a:t>Working together is fun.</a:t>
            </a:r>
          </a:p>
          <a:p>
            <a:endParaRPr lang="en-US" dirty="0"/>
          </a:p>
        </p:txBody>
      </p:sp>
    </p:spTree>
    <p:extLst>
      <p:ext uri="{BB962C8B-B14F-4D97-AF65-F5344CB8AC3E}">
        <p14:creationId xmlns:p14="http://schemas.microsoft.com/office/powerpoint/2010/main" val="362750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09401-D33E-4542-B9B6-DBC5F60DD466}"/>
              </a:ext>
            </a:extLst>
          </p:cNvPr>
          <p:cNvPicPr>
            <a:picLocks noChangeAspect="1"/>
          </p:cNvPicPr>
          <p:nvPr/>
        </p:nvPicPr>
        <p:blipFill>
          <a:blip r:embed="rId2"/>
          <a:stretch>
            <a:fillRect/>
          </a:stretch>
        </p:blipFill>
        <p:spPr>
          <a:xfrm>
            <a:off x="0" y="308919"/>
            <a:ext cx="6252519" cy="6003717"/>
          </a:xfrm>
          <a:prstGeom prst="rect">
            <a:avLst/>
          </a:prstGeom>
        </p:spPr>
      </p:pic>
      <p:pic>
        <p:nvPicPr>
          <p:cNvPr id="9" name="Picture 8">
            <a:extLst>
              <a:ext uri="{FF2B5EF4-FFF2-40B4-BE49-F238E27FC236}">
                <a16:creationId xmlns:a16="http://schemas.microsoft.com/office/drawing/2014/main" id="{7B148F90-C656-C247-825C-1B8496FA1C64}"/>
              </a:ext>
            </a:extLst>
          </p:cNvPr>
          <p:cNvPicPr>
            <a:picLocks noChangeAspect="1"/>
          </p:cNvPicPr>
          <p:nvPr/>
        </p:nvPicPr>
        <p:blipFill>
          <a:blip r:embed="rId3"/>
          <a:stretch>
            <a:fillRect/>
          </a:stretch>
        </p:blipFill>
        <p:spPr>
          <a:xfrm>
            <a:off x="6096000" y="303655"/>
            <a:ext cx="6096000" cy="6003718"/>
          </a:xfrm>
          <a:prstGeom prst="rect">
            <a:avLst/>
          </a:prstGeom>
        </p:spPr>
      </p:pic>
      <p:sp>
        <p:nvSpPr>
          <p:cNvPr id="2" name="TextBox 1">
            <a:extLst>
              <a:ext uri="{FF2B5EF4-FFF2-40B4-BE49-F238E27FC236}">
                <a16:creationId xmlns:a16="http://schemas.microsoft.com/office/drawing/2014/main" id="{25293750-98E5-9140-9512-0304F3B91625}"/>
              </a:ext>
            </a:extLst>
          </p:cNvPr>
          <p:cNvSpPr txBox="1"/>
          <p:nvPr/>
        </p:nvSpPr>
        <p:spPr>
          <a:xfrm>
            <a:off x="59732" y="446123"/>
            <a:ext cx="6036268" cy="461665"/>
          </a:xfrm>
          <a:prstGeom prst="rect">
            <a:avLst/>
          </a:prstGeom>
          <a:noFill/>
        </p:spPr>
        <p:txBody>
          <a:bodyPr wrap="none" rtlCol="0">
            <a:spAutoFit/>
          </a:bodyPr>
          <a:lstStyle/>
          <a:p>
            <a:r>
              <a:rPr lang="en-US" sz="2400" b="1" dirty="0">
                <a:solidFill>
                  <a:srgbClr val="FF0000"/>
                </a:solidFill>
              </a:rPr>
              <a:t>Tom and Monty matching a word with a letter.</a:t>
            </a:r>
          </a:p>
        </p:txBody>
      </p:sp>
      <p:sp>
        <p:nvSpPr>
          <p:cNvPr id="3" name="TextBox 2">
            <a:extLst>
              <a:ext uri="{FF2B5EF4-FFF2-40B4-BE49-F238E27FC236}">
                <a16:creationId xmlns:a16="http://schemas.microsoft.com/office/drawing/2014/main" id="{11C25D90-CDB0-5641-88B3-FBB03CE61F2E}"/>
              </a:ext>
            </a:extLst>
          </p:cNvPr>
          <p:cNvSpPr txBox="1"/>
          <p:nvPr/>
        </p:nvSpPr>
        <p:spPr>
          <a:xfrm>
            <a:off x="6252519" y="545364"/>
            <a:ext cx="5879749" cy="523220"/>
          </a:xfrm>
          <a:prstGeom prst="rect">
            <a:avLst/>
          </a:prstGeom>
          <a:noFill/>
        </p:spPr>
        <p:txBody>
          <a:bodyPr wrap="square" rtlCol="0">
            <a:spAutoFit/>
          </a:bodyPr>
          <a:lstStyle/>
          <a:p>
            <a:r>
              <a:rPr lang="en-US" sz="2800" b="1" dirty="0">
                <a:solidFill>
                  <a:srgbClr val="FF0000"/>
                </a:solidFill>
              </a:rPr>
              <a:t>“Where is it?” asked Kitty and Astrid.</a:t>
            </a:r>
          </a:p>
        </p:txBody>
      </p:sp>
    </p:spTree>
    <p:extLst>
      <p:ext uri="{BB962C8B-B14F-4D97-AF65-F5344CB8AC3E}">
        <p14:creationId xmlns:p14="http://schemas.microsoft.com/office/powerpoint/2010/main" val="3346191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12EFA-5B84-9746-B62D-76DF5C375184}"/>
              </a:ext>
            </a:extLst>
          </p:cNvPr>
          <p:cNvPicPr>
            <a:picLocks noChangeAspect="1"/>
          </p:cNvPicPr>
          <p:nvPr/>
        </p:nvPicPr>
        <p:blipFill>
          <a:blip r:embed="rId2"/>
          <a:stretch>
            <a:fillRect/>
          </a:stretch>
        </p:blipFill>
        <p:spPr>
          <a:xfrm>
            <a:off x="0" y="0"/>
            <a:ext cx="6124832" cy="6858000"/>
          </a:xfrm>
          <a:prstGeom prst="rect">
            <a:avLst/>
          </a:prstGeom>
        </p:spPr>
      </p:pic>
      <p:pic>
        <p:nvPicPr>
          <p:cNvPr id="5" name="Picture 4">
            <a:extLst>
              <a:ext uri="{FF2B5EF4-FFF2-40B4-BE49-F238E27FC236}">
                <a16:creationId xmlns:a16="http://schemas.microsoft.com/office/drawing/2014/main" id="{3CB52E20-F8D2-4747-9CED-9D43BD6FB903}"/>
              </a:ext>
            </a:extLst>
          </p:cNvPr>
          <p:cNvPicPr>
            <a:picLocks noChangeAspect="1"/>
          </p:cNvPicPr>
          <p:nvPr/>
        </p:nvPicPr>
        <p:blipFill rotWithShape="1">
          <a:blip r:embed="rId3"/>
          <a:srcRect l="-1" t="-654" r="9017" b="-9098"/>
          <a:stretch/>
        </p:blipFill>
        <p:spPr>
          <a:xfrm rot="5400000">
            <a:off x="5415605" y="326681"/>
            <a:ext cx="6858000" cy="6204637"/>
          </a:xfrm>
          <a:prstGeom prst="rect">
            <a:avLst/>
          </a:prstGeom>
        </p:spPr>
      </p:pic>
      <p:sp>
        <p:nvSpPr>
          <p:cNvPr id="2" name="TextBox 1">
            <a:extLst>
              <a:ext uri="{FF2B5EF4-FFF2-40B4-BE49-F238E27FC236}">
                <a16:creationId xmlns:a16="http://schemas.microsoft.com/office/drawing/2014/main" id="{154E396C-4A62-DD43-89EC-FF5D3E09880B}"/>
              </a:ext>
            </a:extLst>
          </p:cNvPr>
          <p:cNvSpPr txBox="1"/>
          <p:nvPr/>
        </p:nvSpPr>
        <p:spPr>
          <a:xfrm>
            <a:off x="6257108" y="143691"/>
            <a:ext cx="5805564" cy="400110"/>
          </a:xfrm>
          <a:prstGeom prst="rect">
            <a:avLst/>
          </a:prstGeom>
          <a:noFill/>
        </p:spPr>
        <p:txBody>
          <a:bodyPr wrap="none" rtlCol="0">
            <a:spAutoFit/>
          </a:bodyPr>
          <a:lstStyle/>
          <a:p>
            <a:r>
              <a:rPr lang="en-US" sz="2000" b="1" dirty="0">
                <a:solidFill>
                  <a:srgbClr val="FF0000"/>
                </a:solidFill>
              </a:rPr>
              <a:t>Even </a:t>
            </a:r>
            <a:r>
              <a:rPr lang="en-US" sz="2000" b="1" dirty="0" err="1">
                <a:solidFill>
                  <a:srgbClr val="FF0000"/>
                </a:solidFill>
              </a:rPr>
              <a:t>Mrs</a:t>
            </a:r>
            <a:r>
              <a:rPr lang="en-US" sz="2000" b="1" dirty="0">
                <a:solidFill>
                  <a:srgbClr val="FF0000"/>
                </a:solidFill>
              </a:rPr>
              <a:t> Mundy was wondering where to look next!</a:t>
            </a:r>
          </a:p>
        </p:txBody>
      </p:sp>
      <p:sp>
        <p:nvSpPr>
          <p:cNvPr id="4" name="TextBox 3">
            <a:extLst>
              <a:ext uri="{FF2B5EF4-FFF2-40B4-BE49-F238E27FC236}">
                <a16:creationId xmlns:a16="http://schemas.microsoft.com/office/drawing/2014/main" id="{1F6B020E-4BCD-6742-805B-9A9A1DF8940B}"/>
              </a:ext>
            </a:extLst>
          </p:cNvPr>
          <p:cNvSpPr txBox="1"/>
          <p:nvPr/>
        </p:nvSpPr>
        <p:spPr>
          <a:xfrm>
            <a:off x="129328" y="343746"/>
            <a:ext cx="5709769" cy="400110"/>
          </a:xfrm>
          <a:prstGeom prst="rect">
            <a:avLst/>
          </a:prstGeom>
          <a:noFill/>
        </p:spPr>
        <p:txBody>
          <a:bodyPr wrap="square" rtlCol="0">
            <a:spAutoFit/>
          </a:bodyPr>
          <a:lstStyle/>
          <a:p>
            <a:r>
              <a:rPr lang="en-US" sz="2000" b="1" dirty="0">
                <a:solidFill>
                  <a:srgbClr val="FF0000"/>
                </a:solidFill>
              </a:rPr>
              <a:t>“It could be anywhere!” said Minka and Phoebe.</a:t>
            </a:r>
          </a:p>
        </p:txBody>
      </p:sp>
    </p:spTree>
    <p:extLst>
      <p:ext uri="{BB962C8B-B14F-4D97-AF65-F5344CB8AC3E}">
        <p14:creationId xmlns:p14="http://schemas.microsoft.com/office/powerpoint/2010/main" val="387064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5338B-59FF-0641-B328-543A0F50DF79}"/>
              </a:ext>
            </a:extLst>
          </p:cNvPr>
          <p:cNvPicPr>
            <a:picLocks noChangeAspect="1"/>
          </p:cNvPicPr>
          <p:nvPr/>
        </p:nvPicPr>
        <p:blipFill>
          <a:blip r:embed="rId2"/>
          <a:stretch>
            <a:fillRect/>
          </a:stretch>
        </p:blipFill>
        <p:spPr>
          <a:xfrm>
            <a:off x="242992" y="657997"/>
            <a:ext cx="6194879" cy="5542005"/>
          </a:xfrm>
          <a:prstGeom prst="rect">
            <a:avLst/>
          </a:prstGeom>
          <a:ln>
            <a:solidFill>
              <a:schemeClr val="accent1"/>
            </a:solidFill>
          </a:ln>
        </p:spPr>
      </p:pic>
      <p:pic>
        <p:nvPicPr>
          <p:cNvPr id="5" name="Picture 4">
            <a:extLst>
              <a:ext uri="{FF2B5EF4-FFF2-40B4-BE49-F238E27FC236}">
                <a16:creationId xmlns:a16="http://schemas.microsoft.com/office/drawing/2014/main" id="{CE76CC27-7438-C346-8604-274477F77FC8}"/>
              </a:ext>
            </a:extLst>
          </p:cNvPr>
          <p:cNvPicPr>
            <a:picLocks noChangeAspect="1"/>
          </p:cNvPicPr>
          <p:nvPr/>
        </p:nvPicPr>
        <p:blipFill>
          <a:blip r:embed="rId3"/>
          <a:stretch>
            <a:fillRect/>
          </a:stretch>
        </p:blipFill>
        <p:spPr>
          <a:xfrm>
            <a:off x="6437871" y="625505"/>
            <a:ext cx="5754129" cy="5574497"/>
          </a:xfrm>
          <a:prstGeom prst="rect">
            <a:avLst/>
          </a:prstGeom>
        </p:spPr>
      </p:pic>
      <p:sp>
        <p:nvSpPr>
          <p:cNvPr id="2" name="TextBox 1">
            <a:extLst>
              <a:ext uri="{FF2B5EF4-FFF2-40B4-BE49-F238E27FC236}">
                <a16:creationId xmlns:a16="http://schemas.microsoft.com/office/drawing/2014/main" id="{6C895290-710E-E948-B339-456CC8FC9401}"/>
              </a:ext>
            </a:extLst>
          </p:cNvPr>
          <p:cNvSpPr txBox="1"/>
          <p:nvPr/>
        </p:nvSpPr>
        <p:spPr>
          <a:xfrm>
            <a:off x="547157" y="657997"/>
            <a:ext cx="5586549" cy="830997"/>
          </a:xfrm>
          <a:prstGeom prst="rect">
            <a:avLst/>
          </a:prstGeom>
          <a:noFill/>
        </p:spPr>
        <p:txBody>
          <a:bodyPr wrap="square" rtlCol="0">
            <a:spAutoFit/>
          </a:bodyPr>
          <a:lstStyle/>
          <a:p>
            <a:pPr algn="ctr"/>
            <a:r>
              <a:rPr lang="en-US" sz="2400" b="1" dirty="0" err="1">
                <a:solidFill>
                  <a:srgbClr val="FF0000"/>
                </a:solidFill>
              </a:rPr>
              <a:t>Mrs</a:t>
            </a:r>
            <a:r>
              <a:rPr lang="en-US" sz="2400" b="1" dirty="0">
                <a:solidFill>
                  <a:srgbClr val="FF0000"/>
                </a:solidFill>
              </a:rPr>
              <a:t> Cleden recorded which symbols each pair had found.</a:t>
            </a:r>
          </a:p>
        </p:txBody>
      </p:sp>
      <p:sp>
        <p:nvSpPr>
          <p:cNvPr id="4" name="TextBox 3">
            <a:extLst>
              <a:ext uri="{FF2B5EF4-FFF2-40B4-BE49-F238E27FC236}">
                <a16:creationId xmlns:a16="http://schemas.microsoft.com/office/drawing/2014/main" id="{99EED9CC-27D9-DF4B-9DFA-AC51A2B7A2D8}"/>
              </a:ext>
            </a:extLst>
          </p:cNvPr>
          <p:cNvSpPr txBox="1"/>
          <p:nvPr/>
        </p:nvSpPr>
        <p:spPr>
          <a:xfrm>
            <a:off x="6742036" y="888274"/>
            <a:ext cx="4902807" cy="830997"/>
          </a:xfrm>
          <a:prstGeom prst="rect">
            <a:avLst/>
          </a:prstGeom>
          <a:noFill/>
        </p:spPr>
        <p:txBody>
          <a:bodyPr wrap="square" rtlCol="0">
            <a:spAutoFit/>
          </a:bodyPr>
          <a:lstStyle/>
          <a:p>
            <a:pPr algn="ctr"/>
            <a:r>
              <a:rPr lang="en-US" sz="2400" b="1" dirty="0">
                <a:solidFill>
                  <a:srgbClr val="FF0000"/>
                </a:solidFill>
              </a:rPr>
              <a:t>Ava-Mai and Niamh were racing against </a:t>
            </a:r>
            <a:r>
              <a:rPr lang="en-US" sz="2400" b="1" dirty="0" err="1">
                <a:solidFill>
                  <a:srgbClr val="FF0000"/>
                </a:solidFill>
              </a:rPr>
              <a:t>Elih</a:t>
            </a:r>
            <a:r>
              <a:rPr lang="en-US" sz="2400" b="1" dirty="0">
                <a:solidFill>
                  <a:srgbClr val="FF0000"/>
                </a:solidFill>
              </a:rPr>
              <a:t> and Harry.</a:t>
            </a:r>
          </a:p>
        </p:txBody>
      </p:sp>
    </p:spTree>
    <p:extLst>
      <p:ext uri="{BB962C8B-B14F-4D97-AF65-F5344CB8AC3E}">
        <p14:creationId xmlns:p14="http://schemas.microsoft.com/office/powerpoint/2010/main" val="3152864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804ADA-1CDA-834E-8FFB-F183C8713517}"/>
              </a:ext>
            </a:extLst>
          </p:cNvPr>
          <p:cNvPicPr>
            <a:picLocks noChangeAspect="1"/>
          </p:cNvPicPr>
          <p:nvPr/>
        </p:nvPicPr>
        <p:blipFill rotWithShape="1">
          <a:blip r:embed="rId2"/>
          <a:srcRect l="14692" t="6869" r="4897" b="5454"/>
          <a:stretch/>
        </p:blipFill>
        <p:spPr>
          <a:xfrm>
            <a:off x="6294630" y="0"/>
            <a:ext cx="5897370" cy="6858000"/>
          </a:xfrm>
          <a:prstGeom prst="rect">
            <a:avLst/>
          </a:prstGeom>
        </p:spPr>
      </p:pic>
      <p:pic>
        <p:nvPicPr>
          <p:cNvPr id="9" name="Picture 8">
            <a:extLst>
              <a:ext uri="{FF2B5EF4-FFF2-40B4-BE49-F238E27FC236}">
                <a16:creationId xmlns:a16="http://schemas.microsoft.com/office/drawing/2014/main" id="{9F06888E-742F-2549-B4D9-31DDE32BD4EA}"/>
              </a:ext>
            </a:extLst>
          </p:cNvPr>
          <p:cNvPicPr>
            <a:picLocks noChangeAspect="1"/>
          </p:cNvPicPr>
          <p:nvPr/>
        </p:nvPicPr>
        <p:blipFill>
          <a:blip r:embed="rId3"/>
          <a:stretch>
            <a:fillRect/>
          </a:stretch>
        </p:blipFill>
        <p:spPr>
          <a:xfrm>
            <a:off x="0" y="0"/>
            <a:ext cx="6378420" cy="6858000"/>
          </a:xfrm>
          <a:prstGeom prst="rect">
            <a:avLst/>
          </a:prstGeom>
        </p:spPr>
      </p:pic>
      <p:sp>
        <p:nvSpPr>
          <p:cNvPr id="2" name="TextBox 1">
            <a:extLst>
              <a:ext uri="{FF2B5EF4-FFF2-40B4-BE49-F238E27FC236}">
                <a16:creationId xmlns:a16="http://schemas.microsoft.com/office/drawing/2014/main" id="{15FC3AB2-5239-AF4A-8B35-17216CA97046}"/>
              </a:ext>
            </a:extLst>
          </p:cNvPr>
          <p:cNvSpPr txBox="1"/>
          <p:nvPr/>
        </p:nvSpPr>
        <p:spPr>
          <a:xfrm>
            <a:off x="56625" y="195943"/>
            <a:ext cx="6321795" cy="830997"/>
          </a:xfrm>
          <a:prstGeom prst="rect">
            <a:avLst/>
          </a:prstGeom>
          <a:noFill/>
        </p:spPr>
        <p:txBody>
          <a:bodyPr wrap="none" rtlCol="0">
            <a:spAutoFit/>
          </a:bodyPr>
          <a:lstStyle/>
          <a:p>
            <a:pPr algn="ctr"/>
            <a:r>
              <a:rPr lang="en-US" sz="2400" b="1" dirty="0">
                <a:solidFill>
                  <a:srgbClr val="FF0000"/>
                </a:solidFill>
              </a:rPr>
              <a:t>Meanwhile, Astrid and Kitty were STILL  looking </a:t>
            </a:r>
          </a:p>
          <a:p>
            <a:pPr algn="ctr"/>
            <a:r>
              <a:rPr lang="en-US" sz="2400" b="1" dirty="0">
                <a:solidFill>
                  <a:srgbClr val="FF0000"/>
                </a:solidFill>
              </a:rPr>
              <a:t>for their symbol!</a:t>
            </a:r>
          </a:p>
        </p:txBody>
      </p:sp>
      <p:sp>
        <p:nvSpPr>
          <p:cNvPr id="3" name="TextBox 2">
            <a:extLst>
              <a:ext uri="{FF2B5EF4-FFF2-40B4-BE49-F238E27FC236}">
                <a16:creationId xmlns:a16="http://schemas.microsoft.com/office/drawing/2014/main" id="{46D881AD-47DD-EF48-AE80-ABB6C4C36435}"/>
              </a:ext>
            </a:extLst>
          </p:cNvPr>
          <p:cNvSpPr txBox="1"/>
          <p:nvPr/>
        </p:nvSpPr>
        <p:spPr>
          <a:xfrm>
            <a:off x="6740433" y="117566"/>
            <a:ext cx="5199017" cy="954107"/>
          </a:xfrm>
          <a:prstGeom prst="rect">
            <a:avLst/>
          </a:prstGeom>
          <a:noFill/>
        </p:spPr>
        <p:txBody>
          <a:bodyPr wrap="square" rtlCol="0">
            <a:spAutoFit/>
          </a:bodyPr>
          <a:lstStyle/>
          <a:p>
            <a:pPr algn="ctr"/>
            <a:r>
              <a:rPr lang="en-US" sz="2800" b="1" dirty="0">
                <a:solidFill>
                  <a:srgbClr val="FF0000"/>
                </a:solidFill>
              </a:rPr>
              <a:t>Minka and Phoebe raced on ahead.</a:t>
            </a:r>
          </a:p>
        </p:txBody>
      </p:sp>
    </p:spTree>
    <p:extLst>
      <p:ext uri="{BB962C8B-B14F-4D97-AF65-F5344CB8AC3E}">
        <p14:creationId xmlns:p14="http://schemas.microsoft.com/office/powerpoint/2010/main" val="125926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2EDCC-974C-4E45-81B0-658B3F16DC7C}"/>
              </a:ext>
            </a:extLst>
          </p:cNvPr>
          <p:cNvPicPr>
            <a:picLocks noChangeAspect="1"/>
          </p:cNvPicPr>
          <p:nvPr/>
        </p:nvPicPr>
        <p:blipFill>
          <a:blip r:embed="rId2"/>
          <a:stretch>
            <a:fillRect/>
          </a:stretch>
        </p:blipFill>
        <p:spPr>
          <a:xfrm>
            <a:off x="0" y="0"/>
            <a:ext cx="6351373" cy="6858000"/>
          </a:xfrm>
          <a:prstGeom prst="rect">
            <a:avLst/>
          </a:prstGeom>
        </p:spPr>
      </p:pic>
      <p:pic>
        <p:nvPicPr>
          <p:cNvPr id="7" name="Picture 6">
            <a:extLst>
              <a:ext uri="{FF2B5EF4-FFF2-40B4-BE49-F238E27FC236}">
                <a16:creationId xmlns:a16="http://schemas.microsoft.com/office/drawing/2014/main" id="{8BAEDCAF-18FC-874A-A70A-A67DB1F23ACE}"/>
              </a:ext>
            </a:extLst>
          </p:cNvPr>
          <p:cNvPicPr>
            <a:picLocks noChangeAspect="1"/>
          </p:cNvPicPr>
          <p:nvPr/>
        </p:nvPicPr>
        <p:blipFill>
          <a:blip r:embed="rId3"/>
          <a:stretch>
            <a:fillRect/>
          </a:stretch>
        </p:blipFill>
        <p:spPr>
          <a:xfrm>
            <a:off x="6096000" y="30591"/>
            <a:ext cx="6507892" cy="6858000"/>
          </a:xfrm>
          <a:prstGeom prst="rect">
            <a:avLst/>
          </a:prstGeom>
        </p:spPr>
      </p:pic>
      <p:sp>
        <p:nvSpPr>
          <p:cNvPr id="2" name="TextBox 1">
            <a:extLst>
              <a:ext uri="{FF2B5EF4-FFF2-40B4-BE49-F238E27FC236}">
                <a16:creationId xmlns:a16="http://schemas.microsoft.com/office/drawing/2014/main" id="{BB052D9C-546F-2844-95A6-EC5F98AB844F}"/>
              </a:ext>
            </a:extLst>
          </p:cNvPr>
          <p:cNvSpPr txBox="1"/>
          <p:nvPr/>
        </p:nvSpPr>
        <p:spPr>
          <a:xfrm>
            <a:off x="209006" y="248194"/>
            <a:ext cx="5055325" cy="461665"/>
          </a:xfrm>
          <a:prstGeom prst="rect">
            <a:avLst/>
          </a:prstGeom>
          <a:noFill/>
        </p:spPr>
        <p:txBody>
          <a:bodyPr wrap="square" rtlCol="0">
            <a:spAutoFit/>
          </a:bodyPr>
          <a:lstStyle/>
          <a:p>
            <a:r>
              <a:rPr lang="en-US" sz="2400" b="1" dirty="0">
                <a:solidFill>
                  <a:srgbClr val="FF0000"/>
                </a:solidFill>
              </a:rPr>
              <a:t>Results were coming in thick and fast!</a:t>
            </a:r>
          </a:p>
        </p:txBody>
      </p:sp>
      <p:sp>
        <p:nvSpPr>
          <p:cNvPr id="4" name="TextBox 3">
            <a:extLst>
              <a:ext uri="{FF2B5EF4-FFF2-40B4-BE49-F238E27FC236}">
                <a16:creationId xmlns:a16="http://schemas.microsoft.com/office/drawing/2014/main" id="{12770D91-6389-7D4D-910A-DB06D4B529C9}"/>
              </a:ext>
            </a:extLst>
          </p:cNvPr>
          <p:cNvSpPr txBox="1"/>
          <p:nvPr/>
        </p:nvSpPr>
        <p:spPr>
          <a:xfrm>
            <a:off x="6457406" y="248194"/>
            <a:ext cx="5734594" cy="954107"/>
          </a:xfrm>
          <a:prstGeom prst="rect">
            <a:avLst/>
          </a:prstGeom>
          <a:noFill/>
        </p:spPr>
        <p:txBody>
          <a:bodyPr wrap="square" rtlCol="0">
            <a:spAutoFit/>
          </a:bodyPr>
          <a:lstStyle/>
          <a:p>
            <a:pPr algn="ctr"/>
            <a:r>
              <a:rPr lang="en-US" sz="2800" b="1" dirty="0">
                <a:solidFill>
                  <a:srgbClr val="FF0000"/>
                </a:solidFill>
              </a:rPr>
              <a:t>Luca and Milo were matching a symbol to their next word…</a:t>
            </a:r>
          </a:p>
        </p:txBody>
      </p:sp>
    </p:spTree>
    <p:extLst>
      <p:ext uri="{BB962C8B-B14F-4D97-AF65-F5344CB8AC3E}">
        <p14:creationId xmlns:p14="http://schemas.microsoft.com/office/powerpoint/2010/main" val="1101576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2E4AC-FD4D-6B40-9AF8-F2792CFFFCC5}"/>
              </a:ext>
            </a:extLst>
          </p:cNvPr>
          <p:cNvPicPr>
            <a:picLocks noChangeAspect="1"/>
          </p:cNvPicPr>
          <p:nvPr/>
        </p:nvPicPr>
        <p:blipFill>
          <a:blip r:embed="rId2"/>
          <a:stretch>
            <a:fillRect/>
          </a:stretch>
        </p:blipFill>
        <p:spPr>
          <a:xfrm>
            <a:off x="0" y="49426"/>
            <a:ext cx="6203092" cy="6759146"/>
          </a:xfrm>
          <a:prstGeom prst="rect">
            <a:avLst/>
          </a:prstGeom>
        </p:spPr>
      </p:pic>
      <p:pic>
        <p:nvPicPr>
          <p:cNvPr id="7" name="Picture 6">
            <a:extLst>
              <a:ext uri="{FF2B5EF4-FFF2-40B4-BE49-F238E27FC236}">
                <a16:creationId xmlns:a16="http://schemas.microsoft.com/office/drawing/2014/main" id="{C214C01E-A77C-5247-9179-4069F70F3034}"/>
              </a:ext>
            </a:extLst>
          </p:cNvPr>
          <p:cNvPicPr>
            <a:picLocks noChangeAspect="1"/>
          </p:cNvPicPr>
          <p:nvPr/>
        </p:nvPicPr>
        <p:blipFill>
          <a:blip r:embed="rId3"/>
          <a:stretch>
            <a:fillRect/>
          </a:stretch>
        </p:blipFill>
        <p:spPr>
          <a:xfrm>
            <a:off x="5387545" y="74140"/>
            <a:ext cx="6804453" cy="6709719"/>
          </a:xfrm>
          <a:prstGeom prst="rect">
            <a:avLst/>
          </a:prstGeom>
        </p:spPr>
      </p:pic>
      <p:sp>
        <p:nvSpPr>
          <p:cNvPr id="2" name="TextBox 1">
            <a:extLst>
              <a:ext uri="{FF2B5EF4-FFF2-40B4-BE49-F238E27FC236}">
                <a16:creationId xmlns:a16="http://schemas.microsoft.com/office/drawing/2014/main" id="{9813FEE4-6679-424A-85CC-68BC802A5B8A}"/>
              </a:ext>
            </a:extLst>
          </p:cNvPr>
          <p:cNvSpPr txBox="1"/>
          <p:nvPr/>
        </p:nvSpPr>
        <p:spPr>
          <a:xfrm>
            <a:off x="169817" y="222069"/>
            <a:ext cx="4781006" cy="1077218"/>
          </a:xfrm>
          <a:prstGeom prst="rect">
            <a:avLst/>
          </a:prstGeom>
          <a:noFill/>
        </p:spPr>
        <p:txBody>
          <a:bodyPr wrap="square" rtlCol="0">
            <a:spAutoFit/>
          </a:bodyPr>
          <a:lstStyle/>
          <a:p>
            <a:pPr algn="ctr"/>
            <a:r>
              <a:rPr lang="en-US" sz="3200" b="1" dirty="0">
                <a:solidFill>
                  <a:srgbClr val="FF0000"/>
                </a:solidFill>
              </a:rPr>
              <a:t>We have such lovely grounds to enjoy!</a:t>
            </a:r>
          </a:p>
        </p:txBody>
      </p:sp>
      <p:sp>
        <p:nvSpPr>
          <p:cNvPr id="4" name="TextBox 3">
            <a:extLst>
              <a:ext uri="{FF2B5EF4-FFF2-40B4-BE49-F238E27FC236}">
                <a16:creationId xmlns:a16="http://schemas.microsoft.com/office/drawing/2014/main" id="{855C74E0-3BBC-A14B-A414-A5EAFDB29B1A}"/>
              </a:ext>
            </a:extLst>
          </p:cNvPr>
          <p:cNvSpPr txBox="1"/>
          <p:nvPr/>
        </p:nvSpPr>
        <p:spPr>
          <a:xfrm>
            <a:off x="5658068" y="222068"/>
            <a:ext cx="6124629" cy="523220"/>
          </a:xfrm>
          <a:prstGeom prst="rect">
            <a:avLst/>
          </a:prstGeom>
          <a:noFill/>
        </p:spPr>
        <p:txBody>
          <a:bodyPr wrap="square" rtlCol="0">
            <a:spAutoFit/>
          </a:bodyPr>
          <a:lstStyle/>
          <a:p>
            <a:r>
              <a:rPr lang="en-US" sz="2800" b="1" dirty="0">
                <a:solidFill>
                  <a:srgbClr val="FF0000"/>
                </a:solidFill>
              </a:rPr>
              <a:t>Amelia and Dylan in deep thought….</a:t>
            </a:r>
          </a:p>
        </p:txBody>
      </p:sp>
    </p:spTree>
    <p:extLst>
      <p:ext uri="{BB962C8B-B14F-4D97-AF65-F5344CB8AC3E}">
        <p14:creationId xmlns:p14="http://schemas.microsoft.com/office/powerpoint/2010/main" val="325986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AD6CB3-57FC-6840-BDF2-EF712337EE52}"/>
              </a:ext>
            </a:extLst>
          </p:cNvPr>
          <p:cNvPicPr>
            <a:picLocks noChangeAspect="1"/>
          </p:cNvPicPr>
          <p:nvPr/>
        </p:nvPicPr>
        <p:blipFill>
          <a:blip r:embed="rId2"/>
          <a:stretch>
            <a:fillRect/>
          </a:stretch>
        </p:blipFill>
        <p:spPr>
          <a:xfrm>
            <a:off x="6685005" y="0"/>
            <a:ext cx="5239265" cy="6858000"/>
          </a:xfrm>
          <a:prstGeom prst="rect">
            <a:avLst/>
          </a:prstGeom>
        </p:spPr>
      </p:pic>
      <p:pic>
        <p:nvPicPr>
          <p:cNvPr id="9" name="Picture 8">
            <a:extLst>
              <a:ext uri="{FF2B5EF4-FFF2-40B4-BE49-F238E27FC236}">
                <a16:creationId xmlns:a16="http://schemas.microsoft.com/office/drawing/2014/main" id="{33C56316-A92F-E942-A513-26BB6E07D95D}"/>
              </a:ext>
            </a:extLst>
          </p:cNvPr>
          <p:cNvPicPr>
            <a:picLocks noChangeAspect="1"/>
          </p:cNvPicPr>
          <p:nvPr/>
        </p:nvPicPr>
        <p:blipFill>
          <a:blip r:embed="rId3"/>
          <a:stretch>
            <a:fillRect/>
          </a:stretch>
        </p:blipFill>
        <p:spPr>
          <a:xfrm rot="5400000">
            <a:off x="-236067" y="655680"/>
            <a:ext cx="6858000" cy="5546640"/>
          </a:xfrm>
          <a:prstGeom prst="rect">
            <a:avLst/>
          </a:prstGeom>
        </p:spPr>
      </p:pic>
      <p:sp>
        <p:nvSpPr>
          <p:cNvPr id="2" name="TextBox 1">
            <a:extLst>
              <a:ext uri="{FF2B5EF4-FFF2-40B4-BE49-F238E27FC236}">
                <a16:creationId xmlns:a16="http://schemas.microsoft.com/office/drawing/2014/main" id="{4C2A4DDF-4697-444A-A35F-2F0913BE4ED1}"/>
              </a:ext>
            </a:extLst>
          </p:cNvPr>
          <p:cNvSpPr txBox="1"/>
          <p:nvPr/>
        </p:nvSpPr>
        <p:spPr>
          <a:xfrm>
            <a:off x="966134" y="535577"/>
            <a:ext cx="10958136" cy="707886"/>
          </a:xfrm>
          <a:prstGeom prst="rect">
            <a:avLst/>
          </a:prstGeom>
          <a:noFill/>
        </p:spPr>
        <p:txBody>
          <a:bodyPr wrap="square" rtlCol="0">
            <a:spAutoFit/>
          </a:bodyPr>
          <a:lstStyle/>
          <a:p>
            <a:pPr algn="ctr"/>
            <a:r>
              <a:rPr lang="en-US" sz="4000" b="1" dirty="0">
                <a:solidFill>
                  <a:srgbClr val="FF0000"/>
                </a:solidFill>
              </a:rPr>
              <a:t>Anyone looking tired yet?</a:t>
            </a:r>
          </a:p>
        </p:txBody>
      </p:sp>
    </p:spTree>
    <p:extLst>
      <p:ext uri="{BB962C8B-B14F-4D97-AF65-F5344CB8AC3E}">
        <p14:creationId xmlns:p14="http://schemas.microsoft.com/office/powerpoint/2010/main" val="2209944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BC811-D64B-F047-8291-ED25AC6B5FA0}"/>
              </a:ext>
            </a:extLst>
          </p:cNvPr>
          <p:cNvPicPr>
            <a:picLocks noChangeAspect="1"/>
          </p:cNvPicPr>
          <p:nvPr/>
        </p:nvPicPr>
        <p:blipFill>
          <a:blip r:embed="rId2"/>
          <a:stretch>
            <a:fillRect/>
          </a:stretch>
        </p:blipFill>
        <p:spPr>
          <a:xfrm>
            <a:off x="1567290" y="0"/>
            <a:ext cx="9057420" cy="6858000"/>
          </a:xfrm>
          <a:prstGeom prst="rect">
            <a:avLst/>
          </a:prstGeom>
        </p:spPr>
      </p:pic>
      <p:sp>
        <p:nvSpPr>
          <p:cNvPr id="2" name="TextBox 1">
            <a:extLst>
              <a:ext uri="{FF2B5EF4-FFF2-40B4-BE49-F238E27FC236}">
                <a16:creationId xmlns:a16="http://schemas.microsoft.com/office/drawing/2014/main" id="{B39A73AF-5506-2F43-929E-7530DF13A757}"/>
              </a:ext>
            </a:extLst>
          </p:cNvPr>
          <p:cNvSpPr txBox="1"/>
          <p:nvPr/>
        </p:nvSpPr>
        <p:spPr>
          <a:xfrm>
            <a:off x="1737360" y="143691"/>
            <a:ext cx="8530046" cy="1938992"/>
          </a:xfrm>
          <a:prstGeom prst="rect">
            <a:avLst/>
          </a:prstGeom>
          <a:noFill/>
        </p:spPr>
        <p:txBody>
          <a:bodyPr wrap="square" rtlCol="0">
            <a:spAutoFit/>
          </a:bodyPr>
          <a:lstStyle/>
          <a:p>
            <a:pPr algn="ctr"/>
            <a:r>
              <a:rPr lang="en-US" sz="2400" b="1" dirty="0">
                <a:solidFill>
                  <a:srgbClr val="FF0000"/>
                </a:solidFill>
              </a:rPr>
              <a:t>We all waited patiently for the results.</a:t>
            </a:r>
          </a:p>
          <a:p>
            <a:pPr algn="ctr"/>
            <a:r>
              <a:rPr lang="en-US" sz="2400" b="1" dirty="0">
                <a:solidFill>
                  <a:srgbClr val="FF0000"/>
                </a:solidFill>
              </a:rPr>
              <a:t>And the winners were:</a:t>
            </a:r>
          </a:p>
          <a:p>
            <a:pPr algn="ctr"/>
            <a:r>
              <a:rPr lang="en-US" sz="2400" b="1" dirty="0">
                <a:solidFill>
                  <a:srgbClr val="FF0000"/>
                </a:solidFill>
              </a:rPr>
              <a:t>3rd: Niamh/Ava-Mai</a:t>
            </a:r>
          </a:p>
          <a:p>
            <a:pPr algn="ctr"/>
            <a:r>
              <a:rPr lang="en-US" sz="2400" b="1" dirty="0">
                <a:solidFill>
                  <a:srgbClr val="FF0000"/>
                </a:solidFill>
              </a:rPr>
              <a:t>2</a:t>
            </a:r>
            <a:r>
              <a:rPr lang="en-US" sz="2400" b="1" baseline="30000" dirty="0">
                <a:solidFill>
                  <a:srgbClr val="FF0000"/>
                </a:solidFill>
              </a:rPr>
              <a:t>nd</a:t>
            </a:r>
            <a:r>
              <a:rPr lang="en-US" sz="2400" b="1" dirty="0">
                <a:solidFill>
                  <a:srgbClr val="FF0000"/>
                </a:solidFill>
              </a:rPr>
              <a:t>: Lucas/Effra, Grace BB/Lexi, Tom/Monty, Astrid/Kitty</a:t>
            </a:r>
          </a:p>
          <a:p>
            <a:pPr algn="ctr"/>
            <a:r>
              <a:rPr lang="en-US" sz="2400" b="1" dirty="0">
                <a:solidFill>
                  <a:srgbClr val="FF0000"/>
                </a:solidFill>
              </a:rPr>
              <a:t>1</a:t>
            </a:r>
            <a:r>
              <a:rPr lang="en-US" sz="2400" b="1" baseline="30000" dirty="0">
                <a:solidFill>
                  <a:srgbClr val="FF0000"/>
                </a:solidFill>
              </a:rPr>
              <a:t>st</a:t>
            </a:r>
            <a:r>
              <a:rPr lang="en-US" sz="2400" b="1" dirty="0">
                <a:solidFill>
                  <a:srgbClr val="FF0000"/>
                </a:solidFill>
              </a:rPr>
              <a:t>: Hugo/Harley, Finley/Marlowe, Minka/Phoebe</a:t>
            </a:r>
          </a:p>
        </p:txBody>
      </p:sp>
      <p:sp>
        <p:nvSpPr>
          <p:cNvPr id="4" name="TextBox 3">
            <a:extLst>
              <a:ext uri="{FF2B5EF4-FFF2-40B4-BE49-F238E27FC236}">
                <a16:creationId xmlns:a16="http://schemas.microsoft.com/office/drawing/2014/main" id="{22BAC5A2-C486-4F43-8252-53E6D64E0895}"/>
              </a:ext>
            </a:extLst>
          </p:cNvPr>
          <p:cNvSpPr txBox="1"/>
          <p:nvPr/>
        </p:nvSpPr>
        <p:spPr>
          <a:xfrm>
            <a:off x="1924594" y="5799909"/>
            <a:ext cx="8172995" cy="707886"/>
          </a:xfrm>
          <a:prstGeom prst="rect">
            <a:avLst/>
          </a:prstGeom>
          <a:noFill/>
        </p:spPr>
        <p:txBody>
          <a:bodyPr wrap="square" rtlCol="0">
            <a:spAutoFit/>
          </a:bodyPr>
          <a:lstStyle/>
          <a:p>
            <a:pPr algn="ctr"/>
            <a:r>
              <a:rPr lang="en-US" sz="4000" b="1" dirty="0">
                <a:solidFill>
                  <a:srgbClr val="FF0000"/>
                </a:solidFill>
              </a:rPr>
              <a:t>Well done, everyone!</a:t>
            </a:r>
          </a:p>
        </p:txBody>
      </p:sp>
    </p:spTree>
    <p:extLst>
      <p:ext uri="{BB962C8B-B14F-4D97-AF65-F5344CB8AC3E}">
        <p14:creationId xmlns:p14="http://schemas.microsoft.com/office/powerpoint/2010/main" val="3843330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1526</TotalTime>
  <Words>691</Words>
  <Application>Microsoft Office PowerPoint</Application>
  <PresentationFormat>Widescreen</PresentationFormat>
  <Paragraphs>93</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jcleden</dc:creator>
  <cp:lastModifiedBy>jcleden</cp:lastModifiedBy>
  <cp:revision>16</cp:revision>
  <cp:lastPrinted>2021-07-08T11:15:11Z</cp:lastPrinted>
  <dcterms:created xsi:type="dcterms:W3CDTF">2021-07-01T13:40:35Z</dcterms:created>
  <dcterms:modified xsi:type="dcterms:W3CDTF">2021-11-05T09:47:45Z</dcterms:modified>
</cp:coreProperties>
</file>